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48"/>
  </p:notesMasterIdLst>
  <p:sldIdLst>
    <p:sldId id="256" r:id="rId2"/>
    <p:sldId id="257" r:id="rId3"/>
    <p:sldId id="299" r:id="rId4"/>
    <p:sldId id="310" r:id="rId5"/>
    <p:sldId id="332" r:id="rId6"/>
    <p:sldId id="308" r:id="rId7"/>
    <p:sldId id="311" r:id="rId8"/>
    <p:sldId id="316" r:id="rId9"/>
    <p:sldId id="317" r:id="rId10"/>
    <p:sldId id="337" r:id="rId11"/>
    <p:sldId id="329" r:id="rId12"/>
    <p:sldId id="336" r:id="rId13"/>
    <p:sldId id="330" r:id="rId14"/>
    <p:sldId id="320" r:id="rId15"/>
    <p:sldId id="312" r:id="rId16"/>
    <p:sldId id="319" r:id="rId17"/>
    <p:sldId id="265" r:id="rId18"/>
    <p:sldId id="327" r:id="rId19"/>
    <p:sldId id="334" r:id="rId20"/>
    <p:sldId id="325" r:id="rId21"/>
    <p:sldId id="324" r:id="rId22"/>
    <p:sldId id="270" r:id="rId23"/>
    <p:sldId id="275" r:id="rId24"/>
    <p:sldId id="285" r:id="rId25"/>
    <p:sldId id="282" r:id="rId26"/>
    <p:sldId id="295" r:id="rId27"/>
    <p:sldId id="298" r:id="rId28"/>
    <p:sldId id="287" r:id="rId29"/>
    <p:sldId id="274" r:id="rId30"/>
    <p:sldId id="307" r:id="rId31"/>
    <p:sldId id="267" r:id="rId32"/>
    <p:sldId id="305" r:id="rId33"/>
    <p:sldId id="278" r:id="rId34"/>
    <p:sldId id="279" r:id="rId35"/>
    <p:sldId id="296" r:id="rId36"/>
    <p:sldId id="306" r:id="rId37"/>
    <p:sldId id="271" r:id="rId38"/>
    <p:sldId id="273" r:id="rId39"/>
    <p:sldId id="286" r:id="rId40"/>
    <p:sldId id="284" r:id="rId41"/>
    <p:sldId id="297" r:id="rId42"/>
    <p:sldId id="290" r:id="rId43"/>
    <p:sldId id="291" r:id="rId44"/>
    <p:sldId id="292" r:id="rId45"/>
    <p:sldId id="294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5905BF8-86F5-EA4A-98A6-F1CD6F3255FF}">
          <p14:sldIdLst>
            <p14:sldId id="256"/>
            <p14:sldId id="257"/>
            <p14:sldId id="264"/>
            <p14:sldId id="260"/>
            <p14:sldId id="263"/>
            <p14:sldId id="261"/>
            <p14:sldId id="335"/>
            <p14:sldId id="299"/>
            <p14:sldId id="310"/>
            <p14:sldId id="332"/>
            <p14:sldId id="308"/>
            <p14:sldId id="311"/>
            <p14:sldId id="316"/>
            <p14:sldId id="317"/>
            <p14:sldId id="337"/>
            <p14:sldId id="329"/>
            <p14:sldId id="336"/>
            <p14:sldId id="330"/>
            <p14:sldId id="320"/>
            <p14:sldId id="312"/>
            <p14:sldId id="319"/>
            <p14:sldId id="265"/>
            <p14:sldId id="327"/>
            <p14:sldId id="334"/>
            <p14:sldId id="325"/>
            <p14:sldId id="324"/>
            <p14:sldId id="270"/>
            <p14:sldId id="275"/>
            <p14:sldId id="285"/>
            <p14:sldId id="282"/>
            <p14:sldId id="295"/>
            <p14:sldId id="298"/>
            <p14:sldId id="287"/>
            <p14:sldId id="274"/>
            <p14:sldId id="307"/>
            <p14:sldId id="267"/>
            <p14:sldId id="305"/>
            <p14:sldId id="278"/>
            <p14:sldId id="279"/>
            <p14:sldId id="296"/>
            <p14:sldId id="306"/>
            <p14:sldId id="271"/>
            <p14:sldId id="273"/>
            <p14:sldId id="286"/>
            <p14:sldId id="284"/>
            <p14:sldId id="297"/>
            <p14:sldId id="290"/>
            <p14:sldId id="291"/>
            <p14:sldId id="292"/>
            <p14:sldId id="294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60CC-8A6F-144C-B828-96E2A3289C4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F6597-2980-604C-BC8C-751DDB8BAA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3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the activities such as sprinting, jumping and changing direction can potentially be fundamental for a winning outcome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Wragg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Maxwell,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2000).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Anaerobic qualities such as jump heights, acceleration times and maximal strength levels in both the lower and upper extremities have been shown to discriminate team’s positional status in a professional football league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Wissløff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Helgerud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 Hoff, 1998).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6597-2980-604C-BC8C-751DDB8BAA5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45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qualities = coordination, power, strength, speed,</a:t>
            </a:r>
            <a:r>
              <a:rPr lang="en-US" baseline="0" dirty="0" smtClean="0"/>
              <a:t> </a:t>
            </a:r>
            <a:r>
              <a:rPr lang="en-US" dirty="0" smtClean="0"/>
              <a:t>balance,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6597-2980-604C-BC8C-751DDB8BAA5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48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qualities = coordination, power, strength, speed,</a:t>
            </a:r>
            <a:r>
              <a:rPr lang="en-US" baseline="0" dirty="0" smtClean="0"/>
              <a:t> </a:t>
            </a:r>
            <a:r>
              <a:rPr lang="en-US" dirty="0" smtClean="0"/>
              <a:t>balance,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6597-2980-604C-BC8C-751DDB8BAA5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48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qualities = coordination, power, strength, speed,</a:t>
            </a:r>
            <a:r>
              <a:rPr lang="en-US" baseline="0" dirty="0" smtClean="0"/>
              <a:t> </a:t>
            </a:r>
            <a:r>
              <a:rPr lang="en-US" dirty="0" smtClean="0"/>
              <a:t>balance,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6597-2980-604C-BC8C-751DDB8BAA5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48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qualities = coordination, power, strength, speed,</a:t>
            </a:r>
            <a:r>
              <a:rPr lang="en-US" baseline="0" dirty="0" smtClean="0"/>
              <a:t> </a:t>
            </a:r>
            <a:r>
              <a:rPr lang="en-US" dirty="0" smtClean="0"/>
              <a:t>balance,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6597-2980-604C-BC8C-751DDB8BAA5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48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4,828m vs. 430m = 25 minutes</a:t>
            </a:r>
          </a:p>
          <a:p>
            <a:pPr lvl="1"/>
            <a:r>
              <a:rPr lang="en-US" dirty="0" smtClean="0"/>
              <a:t>Both increase aerobic qualities.</a:t>
            </a:r>
          </a:p>
          <a:p>
            <a:pPr lvl="1"/>
            <a:r>
              <a:rPr lang="en-US" dirty="0" smtClean="0"/>
              <a:t>Only one increases anaerobic qualities.</a:t>
            </a:r>
          </a:p>
          <a:p>
            <a:pPr lvl="1"/>
            <a:r>
              <a:rPr lang="en-US" dirty="0" smtClean="0"/>
              <a:t>Only one has a significant effect on body fat.</a:t>
            </a:r>
          </a:p>
          <a:p>
            <a:pPr lvl="1"/>
            <a:r>
              <a:rPr lang="en-US" dirty="0" smtClean="0"/>
              <a:t>Interference affect</a:t>
            </a:r>
          </a:p>
          <a:p>
            <a:pPr lvl="1"/>
            <a:r>
              <a:rPr lang="en-US" dirty="0" smtClean="0"/>
              <a:t>Can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6597-2980-604C-BC8C-751DDB8BAA5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01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93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37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98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61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49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4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1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00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05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1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38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824D-0F42-BF4C-8200-E1755D521A44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9E7C-8626-924E-9CE6-B77E1A97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0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rainfightrepeat.net/wp-content/uploads/2011/01/MB-Rotational-throw.jpg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1.png"/><Relationship Id="rId3" Type="http://schemas.openxmlformats.org/officeDocument/2006/relationships/hyperlink" Target="http://4.bp.blogspot.com/-hslsxAi55WE/TYiKb55OnHI/AAAAAAAAA1g/cE7GSK-Iw8Y/s1600/squat+-+Ringwood+sports+massage.jpg" TargetMode="External"/><Relationship Id="rId7" Type="http://schemas.openxmlformats.org/officeDocument/2006/relationships/image" Target="../media/image31.gif"/><Relationship Id="rId12" Type="http://schemas.openxmlformats.org/officeDocument/2006/relationships/hyperlink" Target="http://www.google.co.uk/imgres?imgurl=http://i.istockimg.com/file_thumbview_approve/7960986/2/stock-illustration-7960986-sprint-runner.jpg&amp;imgrefurl=http://www.istockphoto.com/stock-illustration-7960986-sprint-runner.php&amp;usg=__SCOju5rAqE8CHJ43ywnSdnVQrKw=&amp;h=380&amp;w=356&amp;sz=25&amp;hl=en&amp;start=1&amp;sig2=i6E6rQ4MPheVnqxn-gCZkQ&amp;zoom=1&amp;tbnid=ERwCzSDaFwslAM:&amp;tbnh=123&amp;tbnw=115&amp;ei=981ZUJFnwrDQBYWVgOAH&amp;prev=/search?q=sprinting+drawing&amp;um=1&amp;hl=en&amp;gbv=2&amp;tbm=isch&amp;um=1&amp;itbs=1" TargetMode="External"/><Relationship Id="rId17" Type="http://schemas.openxmlformats.org/officeDocument/2006/relationships/image" Target="../media/image36.jpeg"/><Relationship Id="rId2" Type="http://schemas.openxmlformats.org/officeDocument/2006/relationships/image" Target="../media/image28.png"/><Relationship Id="rId16" Type="http://schemas.openxmlformats.org/officeDocument/2006/relationships/hyperlink" Target="http://www.google.co.uk/imgres?imgurl=http://how-to-draw-stuff.com/drawing-tutorials/wp-content/uploads/2012/07/How-to-draw-a-man-jumping-step4.gif&amp;imgrefurl=http://how-to-draw-stuff.com/drawing-tutorials/how-to-draw-a-man-jumping-step-by-step/&amp;usg=__ZvwG2dwQD4aG2hnYzIbLwZISuYA=&amp;h=436&amp;w=400&amp;sz=20&amp;hl=en&amp;start=15&amp;sig2=cVc5PeZjaUzWJ3ZAy0rXCQ&amp;zoom=1&amp;tbnid=0wm9LRcYgwL7PM:&amp;tbnh=126&amp;tbnw=116&amp;ei=Yc5ZUOGDN9GS0QXT7YHAAQ&amp;prev=/search?q=jumping+drawing&amp;um=1&amp;hl=en&amp;gbv=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hyperlink" Target="http://www.google.co.uk/imgres?imgurl=http://www.synapticpotential.com/wp-content/uploads/2012/06/strength.jpg&amp;imgrefurl=http://www.synapticpotential.com/neuroscience-in-action/give-me-strength/&amp;usg=__MSnfR4XUvdLtxPHZEi-Yb4w8ieQ=&amp;h=300&amp;w=300&amp;sz=13&amp;hl=en&amp;start=2&amp;sig2=15rnhHmJ-9U8BIIEQQwcEg&amp;zoom=1&amp;tbnid=Ab58diHO6OS14M:&amp;tbnh=116&amp;tbnw=116&amp;ei=n8xZUOKrF6mf0QW77IG4BA&amp;prev=/search?q=strength&amp;um=1&amp;hl=en&amp;gbv=2&amp;tbm=isch&amp;um=1&amp;itbs=1" TargetMode="External"/><Relationship Id="rId15" Type="http://schemas.openxmlformats.org/officeDocument/2006/relationships/image" Target="../media/image35.jpeg"/><Relationship Id="rId10" Type="http://schemas.openxmlformats.org/officeDocument/2006/relationships/hyperlink" Target="http://2.bp.blogspot.com/-ci6P2UcP8jI/T2Vtb3y0UEI/AAAAAAAABlw/F4WGDvsTeR8/s1600/Power-Clean-Illustration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hyperlink" Target="http://www.google.co.uk/imgres?imgurl=http://3.bp.blogspot.com/_xAsxoR0MHHo/S7i51FWEZJI/AAAAAAAAAJA/Q5YGbqqnauE/s320/one-legged-squat-exercise-268x300.jpg&amp;imgrefurl=http://www.hockeychump.com/2010_04_01_archive.html&amp;usg=__LxQy3ZsgXU7H9-qs-Rn2KlTKY1M=&amp;h=300&amp;w=268&amp;sz=10&amp;hl=en&amp;start=21&amp;sig2=AMk9-XJZHn-leQAeCNb82g&amp;zoom=1&amp;tbnid=-8DrwAt5iUaTPM:&amp;tbnh=116&amp;tbnw=104&amp;ei=R85ZUMTXMMi_0QWg54G4BA&amp;prev=/search?q=single+leg+hopping+drawing&amp;start=20&amp;um=1&amp;hl=en&amp;sa=N&amp;gbv=2&amp;tbm=isch&amp;um=1&amp;itbs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rainfightrepeat.net/wp-content/uploads/2011/01/MB-Rotational-throw.jpg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1.png"/><Relationship Id="rId3" Type="http://schemas.openxmlformats.org/officeDocument/2006/relationships/hyperlink" Target="http://4.bp.blogspot.com/-hslsxAi55WE/TYiKb55OnHI/AAAAAAAAA1g/cE7GSK-Iw8Y/s1600/squat+-+Ringwood+sports+massage.jpg" TargetMode="External"/><Relationship Id="rId7" Type="http://schemas.openxmlformats.org/officeDocument/2006/relationships/image" Target="../media/image31.gif"/><Relationship Id="rId12" Type="http://schemas.openxmlformats.org/officeDocument/2006/relationships/hyperlink" Target="http://www.google.co.uk/imgres?imgurl=http://i.istockimg.com/file_thumbview_approve/7960986/2/stock-illustration-7960986-sprint-runner.jpg&amp;imgrefurl=http://www.istockphoto.com/stock-illustration-7960986-sprint-runner.php&amp;usg=__SCOju5rAqE8CHJ43ywnSdnVQrKw=&amp;h=380&amp;w=356&amp;sz=25&amp;hl=en&amp;start=1&amp;sig2=i6E6rQ4MPheVnqxn-gCZkQ&amp;zoom=1&amp;tbnid=ERwCzSDaFwslAM:&amp;tbnh=123&amp;tbnw=115&amp;ei=981ZUJFnwrDQBYWVgOAH&amp;prev=/search?q=sprinting+drawing&amp;um=1&amp;hl=en&amp;gbv=2&amp;tbm=isch&amp;um=1&amp;itbs=1" TargetMode="External"/><Relationship Id="rId17" Type="http://schemas.openxmlformats.org/officeDocument/2006/relationships/image" Target="../media/image36.jpeg"/><Relationship Id="rId2" Type="http://schemas.openxmlformats.org/officeDocument/2006/relationships/image" Target="../media/image28.png"/><Relationship Id="rId16" Type="http://schemas.openxmlformats.org/officeDocument/2006/relationships/hyperlink" Target="http://www.google.co.uk/imgres?imgurl=http://how-to-draw-stuff.com/drawing-tutorials/wp-content/uploads/2012/07/How-to-draw-a-man-jumping-step4.gif&amp;imgrefurl=http://how-to-draw-stuff.com/drawing-tutorials/how-to-draw-a-man-jumping-step-by-step/&amp;usg=__ZvwG2dwQD4aG2hnYzIbLwZISuYA=&amp;h=436&amp;w=400&amp;sz=20&amp;hl=en&amp;start=15&amp;sig2=cVc5PeZjaUzWJ3ZAy0rXCQ&amp;zoom=1&amp;tbnid=0wm9LRcYgwL7PM:&amp;tbnh=126&amp;tbnw=116&amp;ei=Yc5ZUOGDN9GS0QXT7YHAAQ&amp;prev=/search?q=jumping+drawing&amp;um=1&amp;hl=en&amp;gbv=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hyperlink" Target="http://www.google.co.uk/imgres?imgurl=http://www.synapticpotential.com/wp-content/uploads/2012/06/strength.jpg&amp;imgrefurl=http://www.synapticpotential.com/neuroscience-in-action/give-me-strength/&amp;usg=__MSnfR4XUvdLtxPHZEi-Yb4w8ieQ=&amp;h=300&amp;w=300&amp;sz=13&amp;hl=en&amp;start=2&amp;sig2=15rnhHmJ-9U8BIIEQQwcEg&amp;zoom=1&amp;tbnid=Ab58diHO6OS14M:&amp;tbnh=116&amp;tbnw=116&amp;ei=n8xZUOKrF6mf0QW77IG4BA&amp;prev=/search?q=strength&amp;um=1&amp;hl=en&amp;gbv=2&amp;tbm=isch&amp;um=1&amp;itbs=1" TargetMode="External"/><Relationship Id="rId15" Type="http://schemas.openxmlformats.org/officeDocument/2006/relationships/image" Target="../media/image35.jpeg"/><Relationship Id="rId10" Type="http://schemas.openxmlformats.org/officeDocument/2006/relationships/hyperlink" Target="http://2.bp.blogspot.com/-ci6P2UcP8jI/T2Vtb3y0UEI/AAAAAAAABlw/F4WGDvsTeR8/s1600/Power-Clean-Illustration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hyperlink" Target="http://www.google.co.uk/imgres?imgurl=http://3.bp.blogspot.com/_xAsxoR0MHHo/S7i51FWEZJI/AAAAAAAAAJA/Q5YGbqqnauE/s320/one-legged-squat-exercise-268x300.jpg&amp;imgrefurl=http://www.hockeychump.com/2010_04_01_archive.html&amp;usg=__LxQy3ZsgXU7H9-qs-Rn2KlTKY1M=&amp;h=300&amp;w=268&amp;sz=10&amp;hl=en&amp;start=21&amp;sig2=AMk9-XJZHn-leQAeCNb82g&amp;zoom=1&amp;tbnid=-8DrwAt5iUaTPM:&amp;tbnh=116&amp;tbnw=104&amp;ei=R85ZUMTXMMi_0QWg54G4BA&amp;prev=/search?q=single+leg+hopping+drawing&amp;start=20&amp;um=1&amp;hl=en&amp;sa=N&amp;gbv=2&amp;tbm=isch&amp;um=1&amp;itbs=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rainfightrepeat.net/wp-content/uploads/2011/01/MB-Rotational-throw.jpg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1.png"/><Relationship Id="rId3" Type="http://schemas.openxmlformats.org/officeDocument/2006/relationships/hyperlink" Target="http://4.bp.blogspot.com/-hslsxAi55WE/TYiKb55OnHI/AAAAAAAAA1g/cE7GSK-Iw8Y/s1600/squat+-+Ringwood+sports+massage.jpg" TargetMode="External"/><Relationship Id="rId7" Type="http://schemas.openxmlformats.org/officeDocument/2006/relationships/image" Target="../media/image31.gif"/><Relationship Id="rId12" Type="http://schemas.openxmlformats.org/officeDocument/2006/relationships/hyperlink" Target="http://www.google.co.uk/imgres?imgurl=http://i.istockimg.com/file_thumbview_approve/7960986/2/stock-illustration-7960986-sprint-runner.jpg&amp;imgrefurl=http://www.istockphoto.com/stock-illustration-7960986-sprint-runner.php&amp;usg=__SCOju5rAqE8CHJ43ywnSdnVQrKw=&amp;h=380&amp;w=356&amp;sz=25&amp;hl=en&amp;start=1&amp;sig2=i6E6rQ4MPheVnqxn-gCZkQ&amp;zoom=1&amp;tbnid=ERwCzSDaFwslAM:&amp;tbnh=123&amp;tbnw=115&amp;ei=981ZUJFnwrDQBYWVgOAH&amp;prev=/search?q=sprinting+drawing&amp;um=1&amp;hl=en&amp;gbv=2&amp;tbm=isch&amp;um=1&amp;itbs=1" TargetMode="External"/><Relationship Id="rId17" Type="http://schemas.openxmlformats.org/officeDocument/2006/relationships/image" Target="../media/image36.jpeg"/><Relationship Id="rId2" Type="http://schemas.openxmlformats.org/officeDocument/2006/relationships/image" Target="../media/image28.png"/><Relationship Id="rId16" Type="http://schemas.openxmlformats.org/officeDocument/2006/relationships/hyperlink" Target="http://www.google.co.uk/imgres?imgurl=http://how-to-draw-stuff.com/drawing-tutorials/wp-content/uploads/2012/07/How-to-draw-a-man-jumping-step4.gif&amp;imgrefurl=http://how-to-draw-stuff.com/drawing-tutorials/how-to-draw-a-man-jumping-step-by-step/&amp;usg=__ZvwG2dwQD4aG2hnYzIbLwZISuYA=&amp;h=436&amp;w=400&amp;sz=20&amp;hl=en&amp;start=15&amp;sig2=cVc5PeZjaUzWJ3ZAy0rXCQ&amp;zoom=1&amp;tbnid=0wm9LRcYgwL7PM:&amp;tbnh=126&amp;tbnw=116&amp;ei=Yc5ZUOGDN9GS0QXT7YHAAQ&amp;prev=/search?q=jumping+drawing&amp;um=1&amp;hl=en&amp;gbv=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hyperlink" Target="http://www.google.co.uk/imgres?imgurl=http://www.synapticpotential.com/wp-content/uploads/2012/06/strength.jpg&amp;imgrefurl=http://www.synapticpotential.com/neuroscience-in-action/give-me-strength/&amp;usg=__MSnfR4XUvdLtxPHZEi-Yb4w8ieQ=&amp;h=300&amp;w=300&amp;sz=13&amp;hl=en&amp;start=2&amp;sig2=15rnhHmJ-9U8BIIEQQwcEg&amp;zoom=1&amp;tbnid=Ab58diHO6OS14M:&amp;tbnh=116&amp;tbnw=116&amp;ei=n8xZUOKrF6mf0QW77IG4BA&amp;prev=/search?q=strength&amp;um=1&amp;hl=en&amp;gbv=2&amp;tbm=isch&amp;um=1&amp;itbs=1" TargetMode="External"/><Relationship Id="rId15" Type="http://schemas.openxmlformats.org/officeDocument/2006/relationships/image" Target="../media/image35.jpeg"/><Relationship Id="rId10" Type="http://schemas.openxmlformats.org/officeDocument/2006/relationships/hyperlink" Target="http://2.bp.blogspot.com/-ci6P2UcP8jI/T2Vtb3y0UEI/AAAAAAAABlw/F4WGDvsTeR8/s1600/Power-Clean-Illustration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hyperlink" Target="http://www.google.co.uk/imgres?imgurl=http://3.bp.blogspot.com/_xAsxoR0MHHo/S7i51FWEZJI/AAAAAAAAAJA/Q5YGbqqnauE/s320/one-legged-squat-exercise-268x300.jpg&amp;imgrefurl=http://www.hockeychump.com/2010_04_01_archive.html&amp;usg=__LxQy3ZsgXU7H9-qs-Rn2KlTKY1M=&amp;h=300&amp;w=268&amp;sz=10&amp;hl=en&amp;start=21&amp;sig2=AMk9-XJZHn-leQAeCNb82g&amp;zoom=1&amp;tbnid=-8DrwAt5iUaTPM:&amp;tbnh=116&amp;tbnw=104&amp;ei=R85ZUMTXMMi_0QWg54G4BA&amp;prev=/search?q=single+leg+hopping+drawing&amp;start=20&amp;um=1&amp;hl=en&amp;sa=N&amp;gbv=2&amp;tbm=isch&amp;um=1&amp;itbs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trainfightrepeat.net/wp-content/uploads/2011/01/MB-Rotational-throw.jpg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1.png"/><Relationship Id="rId3" Type="http://schemas.openxmlformats.org/officeDocument/2006/relationships/hyperlink" Target="http://4.bp.blogspot.com/-hslsxAi55WE/TYiKb55OnHI/AAAAAAAAA1g/cE7GSK-Iw8Y/s1600/squat+-+Ringwood+sports+massage.jpg" TargetMode="External"/><Relationship Id="rId7" Type="http://schemas.openxmlformats.org/officeDocument/2006/relationships/image" Target="../media/image31.gif"/><Relationship Id="rId12" Type="http://schemas.openxmlformats.org/officeDocument/2006/relationships/hyperlink" Target="http://www.google.co.uk/imgres?imgurl=http://i.istockimg.com/file_thumbview_approve/7960986/2/stock-illustration-7960986-sprint-runner.jpg&amp;imgrefurl=http://www.istockphoto.com/stock-illustration-7960986-sprint-runner.php&amp;usg=__SCOju5rAqE8CHJ43ywnSdnVQrKw=&amp;h=380&amp;w=356&amp;sz=25&amp;hl=en&amp;start=1&amp;sig2=i6E6rQ4MPheVnqxn-gCZkQ&amp;zoom=1&amp;tbnid=ERwCzSDaFwslAM:&amp;tbnh=123&amp;tbnw=115&amp;ei=981ZUJFnwrDQBYWVgOAH&amp;prev=/search?q=sprinting+drawing&amp;um=1&amp;hl=en&amp;gbv=2&amp;tbm=isch&amp;um=1&amp;itbs=1" TargetMode="External"/><Relationship Id="rId17" Type="http://schemas.openxmlformats.org/officeDocument/2006/relationships/image" Target="../media/image36.jpeg"/><Relationship Id="rId2" Type="http://schemas.openxmlformats.org/officeDocument/2006/relationships/image" Target="../media/image28.png"/><Relationship Id="rId16" Type="http://schemas.openxmlformats.org/officeDocument/2006/relationships/hyperlink" Target="http://www.google.co.uk/imgres?imgurl=http://how-to-draw-stuff.com/drawing-tutorials/wp-content/uploads/2012/07/How-to-draw-a-man-jumping-step4.gif&amp;imgrefurl=http://how-to-draw-stuff.com/drawing-tutorials/how-to-draw-a-man-jumping-step-by-step/&amp;usg=__ZvwG2dwQD4aG2hnYzIbLwZISuYA=&amp;h=436&amp;w=400&amp;sz=20&amp;hl=en&amp;start=15&amp;sig2=cVc5PeZjaUzWJ3ZAy0rXCQ&amp;zoom=1&amp;tbnid=0wm9LRcYgwL7PM:&amp;tbnh=126&amp;tbnw=116&amp;ei=Yc5ZUOGDN9GS0QXT7YHAAQ&amp;prev=/search?q=jumping+drawing&amp;um=1&amp;hl=en&amp;gbv=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hyperlink" Target="http://www.google.co.uk/imgres?imgurl=http://www.synapticpotential.com/wp-content/uploads/2012/06/strength.jpg&amp;imgrefurl=http://www.synapticpotential.com/neuroscience-in-action/give-me-strength/&amp;usg=__MSnfR4XUvdLtxPHZEi-Yb4w8ieQ=&amp;h=300&amp;w=300&amp;sz=13&amp;hl=en&amp;start=2&amp;sig2=15rnhHmJ-9U8BIIEQQwcEg&amp;zoom=1&amp;tbnid=Ab58diHO6OS14M:&amp;tbnh=116&amp;tbnw=116&amp;ei=n8xZUOKrF6mf0QW77IG4BA&amp;prev=/search?q=strength&amp;um=1&amp;hl=en&amp;gbv=2&amp;tbm=isch&amp;um=1&amp;itbs=1" TargetMode="External"/><Relationship Id="rId15" Type="http://schemas.openxmlformats.org/officeDocument/2006/relationships/image" Target="../media/image35.jpeg"/><Relationship Id="rId10" Type="http://schemas.openxmlformats.org/officeDocument/2006/relationships/hyperlink" Target="http://2.bp.blogspot.com/-ci6P2UcP8jI/T2Vtb3y0UEI/AAAAAAAABlw/F4WGDvsTeR8/s1600/Power-Clean-Illustration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hyperlink" Target="http://www.google.co.uk/imgres?imgurl=http://3.bp.blogspot.com/_xAsxoR0MHHo/S7i51FWEZJI/AAAAAAAAAJA/Q5YGbqqnauE/s320/one-legged-squat-exercise-268x300.jpg&amp;imgrefurl=http://www.hockeychump.com/2010_04_01_archive.html&amp;usg=__LxQy3ZsgXU7H9-qs-Rn2KlTKY1M=&amp;h=300&amp;w=268&amp;sz=10&amp;hl=en&amp;start=21&amp;sig2=AMk9-XJZHn-leQAeCNb82g&amp;zoom=1&amp;tbnid=-8DrwAt5iUaTPM:&amp;tbnh=116&amp;tbnw=104&amp;ei=R85ZUMTXMMi_0QWg54G4BA&amp;prev=/search?q=single+leg+hopping+drawing&amp;start=20&amp;um=1&amp;hl=en&amp;sa=N&amp;gbv=2&amp;tbm=isch&amp;um=1&amp;itbs=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Strength and Conditioning – Injury Prevention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Louis Howe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RHUL Strength and Conditioning Coach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4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3" y="35669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Managing weekly training  </a:t>
            </a:r>
            <a:r>
              <a:rPr lang="en-US" dirty="0" smtClean="0"/>
              <a:t>load….. </a:t>
            </a:r>
            <a:r>
              <a:rPr lang="en-US" b="1" dirty="0" smtClean="0"/>
              <a:t>Plan!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14363"/>
          <a:stretch/>
        </p:blipFill>
        <p:spPr>
          <a:xfrm>
            <a:off x="259417" y="1646391"/>
            <a:ext cx="8755242" cy="5086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Managing weekly training  </a:t>
            </a:r>
            <a:r>
              <a:rPr lang="en-US" dirty="0" smtClean="0"/>
              <a:t>load…..  </a:t>
            </a:r>
            <a:br>
              <a:rPr lang="en-US" dirty="0" smtClean="0"/>
            </a:br>
            <a:r>
              <a:rPr lang="en-US" b="1" dirty="0" smtClean="0"/>
              <a:t>Keep records!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84" y="1600200"/>
            <a:ext cx="6059631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5" y="1567989"/>
            <a:ext cx="3519571" cy="470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451" y="4066208"/>
            <a:ext cx="4409343" cy="225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383" y="186567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52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28" y="1740651"/>
            <a:ext cx="4281738" cy="42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Progress </a:t>
            </a:r>
            <a:r>
              <a:rPr lang="en-US" dirty="0" smtClean="0"/>
              <a:t>loading </a:t>
            </a:r>
            <a:r>
              <a:rPr lang="en-US" dirty="0" smtClean="0"/>
              <a:t>slowly…..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0" y="1740651"/>
            <a:ext cx="4281738" cy="42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293348" y="2439880"/>
            <a:ext cx="413323" cy="3094646"/>
          </a:xfrm>
          <a:prstGeom prst="line">
            <a:avLst/>
          </a:prstGeom>
          <a:ln w="666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29097" y="1217431"/>
            <a:ext cx="43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12" name="Freeform 11"/>
          <p:cNvSpPr/>
          <p:nvPr/>
        </p:nvSpPr>
        <p:spPr>
          <a:xfrm>
            <a:off x="770021" y="2815389"/>
            <a:ext cx="3585411" cy="2719137"/>
          </a:xfrm>
          <a:custGeom>
            <a:avLst/>
            <a:gdLst>
              <a:gd name="connsiteX0" fmla="*/ 0 w 3585411"/>
              <a:gd name="connsiteY0" fmla="*/ 2719137 h 2719137"/>
              <a:gd name="connsiteX1" fmla="*/ 938463 w 3585411"/>
              <a:gd name="connsiteY1" fmla="*/ 529390 h 2719137"/>
              <a:gd name="connsiteX2" fmla="*/ 3585411 w 3585411"/>
              <a:gd name="connsiteY2" fmla="*/ 0 h 27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5411" h="2719137">
                <a:moveTo>
                  <a:pt x="0" y="2719137"/>
                </a:moveTo>
                <a:cubicBezTo>
                  <a:pt x="170447" y="1850858"/>
                  <a:pt x="340895" y="982579"/>
                  <a:pt x="938463" y="529390"/>
                </a:cubicBezTo>
                <a:cubicBezTo>
                  <a:pt x="1536031" y="76201"/>
                  <a:pt x="2560721" y="38100"/>
                  <a:pt x="3585411" y="0"/>
                </a:cubicBezTo>
              </a:path>
            </a:pathLst>
          </a:cu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271951" y="1217430"/>
            <a:ext cx="43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1078068" y="3967866"/>
            <a:ext cx="192428" cy="2020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19110" y="3377928"/>
            <a:ext cx="192428" cy="2020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5708" y="2944273"/>
            <a:ext cx="192428" cy="2020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61769" y="2815389"/>
            <a:ext cx="192428" cy="2020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97796" y="2742267"/>
            <a:ext cx="192428" cy="2020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67248" y="2231688"/>
            <a:ext cx="192428" cy="20200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Raising </a:t>
            </a:r>
            <a:r>
              <a:rPr lang="en-US" dirty="0" smtClean="0"/>
              <a:t>our optimal </a:t>
            </a:r>
            <a:r>
              <a:rPr lang="en-US" dirty="0" smtClean="0"/>
              <a:t>zone….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76" y="1600200"/>
            <a:ext cx="4281738" cy="42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" y="1600200"/>
            <a:ext cx="4281584" cy="423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348208" y="3152274"/>
            <a:ext cx="890337" cy="5631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63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42031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smtClean="0"/>
              <a:t>Raising </a:t>
            </a:r>
            <a:r>
              <a:rPr lang="en-US" dirty="0" smtClean="0"/>
              <a:t>the Optimal </a:t>
            </a:r>
            <a:r>
              <a:rPr lang="en-US" dirty="0" smtClean="0"/>
              <a:t>Zone….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Raising the Optimal Zone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 smtClean="0"/>
              <a:t>Lifestyle</a:t>
            </a:r>
          </a:p>
          <a:p>
            <a:r>
              <a:rPr lang="en-GB" dirty="0" smtClean="0"/>
              <a:t>Good sleep</a:t>
            </a:r>
            <a:endParaRPr lang="en-GB" dirty="0"/>
          </a:p>
          <a:p>
            <a:r>
              <a:rPr lang="en-GB" dirty="0"/>
              <a:t>Optimal </a:t>
            </a:r>
            <a:r>
              <a:rPr lang="en-GB" dirty="0" smtClean="0"/>
              <a:t>nutrition </a:t>
            </a:r>
            <a:r>
              <a:rPr lang="en-GB" dirty="0"/>
              <a:t>and lifestyle</a:t>
            </a:r>
          </a:p>
          <a:p>
            <a:r>
              <a:rPr lang="en-GB" dirty="0"/>
              <a:t>Manage </a:t>
            </a:r>
            <a:r>
              <a:rPr lang="en-GB" dirty="0" smtClean="0"/>
              <a:t>stress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Training</a:t>
            </a:r>
            <a:endParaRPr lang="en-GB" i="1" dirty="0"/>
          </a:p>
          <a:p>
            <a:r>
              <a:rPr lang="en-GB" dirty="0"/>
              <a:t>High conditioning levels</a:t>
            </a:r>
          </a:p>
          <a:p>
            <a:r>
              <a:rPr lang="en-GB" dirty="0" smtClean="0"/>
              <a:t>Thorough </a:t>
            </a:r>
            <a:r>
              <a:rPr lang="en-GB" dirty="0"/>
              <a:t>warm </a:t>
            </a:r>
            <a:r>
              <a:rPr lang="en-GB" dirty="0" smtClean="0"/>
              <a:t>up</a:t>
            </a:r>
          </a:p>
          <a:p>
            <a:r>
              <a:rPr lang="en-GB" dirty="0" smtClean="0"/>
              <a:t>TRAIN ALL YEAR ROUND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r>
              <a:rPr lang="en-GB" sz="2800" dirty="0" smtClean="0"/>
              <a:t>Lowering the Optimal Zone</a:t>
            </a:r>
            <a:endParaRPr lang="en-GB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Lifestyle</a:t>
            </a:r>
          </a:p>
          <a:p>
            <a:r>
              <a:rPr lang="en-GB" dirty="0" smtClean="0"/>
              <a:t>Lack </a:t>
            </a:r>
            <a:r>
              <a:rPr lang="en-GB" dirty="0"/>
              <a:t>of sleep quantity / </a:t>
            </a:r>
            <a:r>
              <a:rPr lang="en-GB" dirty="0" smtClean="0"/>
              <a:t>quality</a:t>
            </a:r>
          </a:p>
          <a:p>
            <a:r>
              <a:rPr lang="en-GB" dirty="0" smtClean="0"/>
              <a:t>Alcohol consumption</a:t>
            </a:r>
            <a:endParaRPr lang="en-GB" dirty="0"/>
          </a:p>
          <a:p>
            <a:r>
              <a:rPr lang="en-GB" dirty="0"/>
              <a:t>Poor nutrition and lifestyle</a:t>
            </a:r>
          </a:p>
          <a:p>
            <a:r>
              <a:rPr lang="en-GB" dirty="0"/>
              <a:t>Manage </a:t>
            </a:r>
            <a:r>
              <a:rPr lang="en-GB" dirty="0" smtClean="0"/>
              <a:t>stress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Training</a:t>
            </a:r>
            <a:endParaRPr lang="en-GB" i="1" dirty="0"/>
          </a:p>
          <a:p>
            <a:r>
              <a:rPr lang="en-GB" dirty="0"/>
              <a:t>Skip conditioning sessions</a:t>
            </a:r>
          </a:p>
          <a:p>
            <a:r>
              <a:rPr lang="en-GB" dirty="0"/>
              <a:t>Poor / No warm ups</a:t>
            </a:r>
          </a:p>
          <a:p>
            <a:r>
              <a:rPr lang="en-GB" dirty="0"/>
              <a:t>Poor injury </a:t>
            </a:r>
            <a:r>
              <a:rPr lang="en-GB" dirty="0" smtClean="0"/>
              <a:t>management</a:t>
            </a:r>
          </a:p>
          <a:p>
            <a:r>
              <a:rPr lang="en-GB" dirty="0" smtClean="0"/>
              <a:t>INCONSISTENT TRAINING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904"/>
            <a:ext cx="7772400" cy="1171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944465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8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984738"/>
            <a:ext cx="8638673" cy="2356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BALANCE RECOVERY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AND TRAINING ALL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YEAR</a:t>
            </a:r>
            <a:b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MANAGE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LOAD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– PLAN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AND KEEP A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TRAINING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LOG</a:t>
            </a:r>
            <a:br>
              <a:rPr lang="en-US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PROGRESS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SLOWLY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49" y="3202791"/>
            <a:ext cx="2306145" cy="2659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1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76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Preventing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injuries with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Strength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and Conditioning 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 descr="http://t2.gstatic.com/images?q=tbn:ANd9GcT8PmTKZsm_qDNqPEoc4eeBoSAR363iEamSvtIrgYGuGM_0lS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0" y="3430754"/>
            <a:ext cx="2379455" cy="2236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3.gstatic.com/images?q=tbn:ANd9GcTYz_N6WqbsBtwoGXsVIshNMHsdaV4LfXo4x8oemuiF10VjIWQ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17" y="3430753"/>
            <a:ext cx="3361143" cy="2236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0.gstatic.com/images?q=tbn:ANd9GcTtKRu0uRyAcHCT7POFjYBU-1l6Iaz2LLoV6xksyxWFb43uTE8gs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808"/>
          <a:stretch/>
        </p:blipFill>
        <p:spPr bwMode="auto">
          <a:xfrm>
            <a:off x="6524626" y="3430754"/>
            <a:ext cx="2258428" cy="223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7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Injuries in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Every athlete gets injured </a:t>
            </a:r>
            <a:r>
              <a:rPr lang="en-GB" sz="1800" dirty="0" smtClean="0"/>
              <a:t>(</a:t>
            </a:r>
            <a:r>
              <a:rPr lang="en-GB" sz="1800" dirty="0"/>
              <a:t>Hawkins et al., 2001</a:t>
            </a:r>
            <a:r>
              <a:rPr lang="en-GB" sz="1800" dirty="0" smtClean="0"/>
              <a:t>).</a:t>
            </a:r>
          </a:p>
          <a:p>
            <a:endParaRPr lang="en-GB" sz="1800" dirty="0"/>
          </a:p>
          <a:p>
            <a:r>
              <a:rPr lang="en-GB" dirty="0" smtClean="0"/>
              <a:t>Games =     </a:t>
            </a:r>
            <a:r>
              <a:rPr lang="en-GB" dirty="0" smtClean="0"/>
              <a:t>		Injuries </a:t>
            </a:r>
            <a:r>
              <a:rPr lang="en-GB" sz="1800" dirty="0" smtClean="0"/>
              <a:t>(</a:t>
            </a:r>
            <a:r>
              <a:rPr lang="en-GB" sz="1800" dirty="0"/>
              <a:t>Morgan &amp; </a:t>
            </a:r>
            <a:r>
              <a:rPr lang="en-GB" sz="1800" dirty="0" err="1" smtClean="0"/>
              <a:t>Oberlander</a:t>
            </a:r>
            <a:r>
              <a:rPr lang="en-GB" sz="1800" dirty="0"/>
              <a:t>, </a:t>
            </a:r>
            <a:r>
              <a:rPr lang="en-GB" sz="1800" dirty="0" smtClean="0"/>
              <a:t>2001).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dirty="0" smtClean="0"/>
              <a:t>Fatigue =     </a:t>
            </a:r>
            <a:r>
              <a:rPr lang="en-GB" dirty="0" smtClean="0"/>
              <a:t>	Injuries </a:t>
            </a:r>
            <a:r>
              <a:rPr lang="en-GB" sz="1800" dirty="0" smtClean="0"/>
              <a:t>(</a:t>
            </a:r>
            <a:r>
              <a:rPr lang="en-GB" sz="1800" dirty="0" err="1" smtClean="0"/>
              <a:t>Gabbett</a:t>
            </a:r>
            <a:r>
              <a:rPr lang="en-GB" sz="1800" dirty="0" smtClean="0"/>
              <a:t> et al., 2004).</a:t>
            </a:r>
            <a:endParaRPr lang="en-GB" sz="18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AutoShape 6" descr="data:image/jpeg;base64,/9j/4AAQSkZJRgABAQAAAQABAAD/2wCEAAkGBhQSERQUExQWFRUVGBgaGBgYGBgYGBgbGhYYGhgaGB4aHCYfGBkjGRcaHy8gJCcpLCwsGB8xNTAqNSYrLCkBCQoKDgwOGg8PGiwkHyQsLCwsLCwsLCwsLCwsLCwpLCwsLCwsLCwsLCwsLCwsLCwsLCwsLCwsLCksLCwsLCwsLP/AABEIAKwBCAMBIgACEQEDEQH/xAAcAAACAgMBAQAAAAAAAAAAAAACAwEEAAUGBwj/xAA5EAABAgQDBQYFBAMBAAMBAAABAhEAAyExEkFRBAVhcYEGEyKRofAyscHR4QcUQvFSYnIzI1OSFv/EABoBAAMBAQEBAAAAAAAAAAAAAAABAgMEBQb/xAAtEQACAgIBAwIEBQUAAAAAAAAAAQIRAyExBBJBE1FhcYGRFCIy0fGhscHh8P/aAAwDAQACEQMRAD8A3JSKe/OAWBk3DOEpV/s8NSvrHyfAWCSXqK8CKwxLM+cT3b1/HnBBAhNiAmSRqBXMQRSMwG4+kYANDSJSAQaHzhWBipGZFGLnP+oxMsZP7taDSk2NshnEdy1RXh+NYBi8WbQ1EzLL5xXIKjc0vSDSObDNq9YugDnbSUkDWMKiREOkF8Liru8YZ0S4+wEqQ1gPNoUpBpx0tD5QBo9/KCDjP39Yu9UIQJLj4iNaV8s4laiLMW1obfOHqnDPzhJlpUat70jPutjogDOifKB6vxhgQOH1MAWzNPvDoCUzC3ziJiXIcH3lErAo3nEpI4waXAGYGvWJUaWHN6xCU8fk8SX1pxiGACVl7184yY5u3vpEqQL1J4WjDJ1cRSoDJSSOHOJlr1IPJ/SMkpYsCTTpz5wfd6+/SK2BLv7Y/wBwxEsNz6wlcoZuT6xCaGxD/KFVDJGyhwXUeBN+mf4jO6AoS75EOfK0YvMtTq5jBqz84L3oYsYQWApyMT3SVXB5ufWG977ygQdMXDIQ+5rYiBKr4Qw4/mMjJkwCrH7RMPul4HoqGQ3whxoOdIgBSbAQSJmL+LfWDM0u2E87g8DpD2RQKJqnqIchPnA96a6wKp1A9OD19ImrENoIWZpNhAS5ug6i1oLunuT70EKq5ALHxMCUm9SfKMKQDnyhkpIewPEw0MzZkqZzX36wfevpSmog8IFmaAwkWI5CHJ+BkAmlx5MPOJlgjME+n5iH9ecY1bDiXb+4jkAhagHv6wRL5kfKJUjIPEpSdfOFpMYIPUHhAKULN6PD1A8orqSMz7f5Qk0wM7wXu2b+dIATQcqfX38oibLSAXfTmekTs7EuE182jRcCFSJIdTKUok5mg4DSGrkYakucocVs6RbN9OGTvETJOK6QW1r84dMKBSkEF2PrXnBCWGu1KVp5RKFKa9CKfWkQo+2iHaGZ3zcYHvohKjiAr6fe8SZZqBVoXb5YUT3gAcfb2YLvjoRzEClCiLZ/yA1jFTVC78ooCFTDRwPmXy9YJO0UNbQpE0m4bpE4wbNTX7QNMQczbQzM5u7aQrG5ZSS3pGMou5SBwEMMst8XlFRVAYFptnkICcAOA84HvCDUctIkgKzJfqOLQUwFd+ABm+g+kZDglrU4NGQ1QUJ/aoOo6nKHoQAB4jC+4fSvPSJKSDy4wb9wCKwDTjn8nzjDM16QsIGhOdeEMJTkGhSpiMSofj5wQntR/fOFk8iDZ84lcjO3XyeJa9xhKmPpATFgVap9YlSDYH39Yw4hbOGl7AQFk1YjpD8VALcWeFCarkOLekYpYzgktgEoH/IEHh5Q6TKKuLeQ6lgPOKM6bhBLa3LC19GjzXtN27nbQyArBLSGCUlgo5qU1yY7Ol6b1ncuF9ws9EHaGQJqpeMhSVFJN0uKFiCzRssdXBjwhG2E/wAiI9R/T3eRnyCgqJmSzy8FMNTckkhqfDHT1HQ1G8V/LklP3OmSGqojzb+4FUwDWAmyiksQQc3FeHWC78Woed48mnHkonCLgvc+cQ6kgFIxenUiIC0jg/L6xGMP4T6O0NN3wFhIWpV6lq06khoIzBwtnCZG1lXhYuYemXSoipMCvMJBfE/Bq/3DZdswdb+bRBUMQFcJu9W/ukPShKQAAfr1idpcFUYmrGj+9bRE1A4P84CdICiHJBFaFn5teJEjpCakIWlFbnprFgLYexCJotQeZH9xCVauNauIlWKw9oniz/P2IQJSVN4wc3ZqQ1YF8J9j1pAhZYABouqAYpHoL3eFKUDemuR9IlzSrkaGlcoFCZhJLAAhsJANtPeUGvLGNDCgqeOkQEgcOrQeLVIeMNMg+VfeRhJjoXjegoOdYyCw4mLDp6tGRSkAtA4tQ5++UECQPmYRiSBbhT3xESmaHAeuQaHskcZyrNASy5bPlSCCTr+GjO/YUrCoA1yj/iOEAocn53gFT2zZuHt4kTwbF/SKrWgJWC1mbQj6waAm+Co84WDS8TJQVFhbOvrE74Q0m3SLUnZFzThlpL8MhxNh1jbbX2fVI2RapaUzdpAcBXiSK1wg0UpnZ6ExrN+9uJe7ZSZctAmTVB2KgkaYlm4S9ABoY5jdf6m7dtM7AESCm6vCtkpcB3CiSSSEgAEkqAArHtdL0ijFSkrf9DZxjB9s+TiN9b/XMWrvComoY0Y2tk2kc9J2QrL5cwH847n9RdjE5P7pMsy5qFBM9Lggv8K0qFFh6YhdjpHG7vUSUoSnEpRp9Y7XPuWvBDxdkqe09r4kydzE51+sbrdPZHbMQVK8FaLxFFNRRynlFTeG8k7POAlpSrChGIKdQxkeIFiKPlHoG7+1aJmzDaHCQCy0GpDEAgF/iSGIoMSSDkpQxk8rh3Y+RZYqEnF8o3MiWtMtCZkwzFJABWaFRiSAHpA7PtomJSUKCgagg3a/WJXLLVt5dPrHz8u6Um58kAr2NCmKsi40B10EGip8JoDU0f8AMLlpWxBU6SeFm43/AKgkJYFgae84bXxAtFdHqfn5RAUBU1++UJAJHwhQ5scs+cMkJYkYS+jU87Qkm3oZZlhJvQ8G4QcrZFqIZ6m9gz59IclKU6PxrpwELm7bcFVwzPTmK3jqjjUFeR/QQ2dsgQKqCWFRc04i9Y1s5YJoH5n3WGMBRyaavC50gGrkcQfuIxyTjPhUMUVHTobdIhKlVqKVFMoX3LPUnmRB4nYAtGVLwSMAU9k21rBgEGphCppo9a3pSGd5S33P4hOxhLQam9dQOd4jCBxeMSXswOURPllvi8vdBCTGNRNL39KcoJU6gpUvl9orCYdfO3TWGJAzJPrA6QEY6NWnkYyBmJFyD71iYAEpmkFyngBnBIUDdGG9eesLcJuomufvWCC+XlGjiSZMQrRhqKnrAS1W8WLowfSGnUE3zMApTlmPvPlDeuAJKC1gRzt58YxKQ/w9fnCw7s1LuD7rBonasnQQndCslcvMW6RakykS5eOYsByGS4C1f4sMhn0fKF7FLKiA4AUWYZceMcb2n7US1GahSSlcs4UjUP4CDq1TG2DG5PSs9HoVCM/Um6S/v/ByHaneR2ja505VE4sKE/6ooOlPMxvtmnp2HZQVf+iy5FipTEBLioCRiS4s8w3KG5fd+0JVPSqaWSC4cOHHw4v9Qa9GzjZ7w2AbRtC1lWGWnCl3d8IYsbM9HzIJj3+5Y47ORQlnyPt8m+7KKVtMraZk/wAQnEA5AhCWZIHwpAISALBPCNIjd8vY5ylrWVBCikAEhYGE52eoqK0i7L7SSpJSJQCkIASADZjiUeLmnSOV3rtyp01Uxd1VYWAyEcmOM5zlKXDPRzzxY8MYR3Nefb3/ANfcLa9gQoBcoqIUVeFbEiv+Q+J+QiulK0ghlMSCRVnDsW1DnzMdRsMlCEJSq4FfrD9sXLSl0EE55x0PIzzvTVG8/SxGJM1E1TY8IQMwaurkaCOxmYgSgiqXFHMee7u2Rey9xNr/APISFDQu6fMfKPStrnlaJcxP8gxbUfj5R53VRWReouf+RTguy0VkIe+F/PzjCxJBL1pDZOwlVappRix6RcTLQL1aviDh2o2UcccMnuWkYgyNgDAkg2LO3WmfCGKnhIYIByd/m2cVFz2ThS6U6UDZdIqJkqF1Ai7MHHr840eeEFUF9R0NnTHqQkcHJgDJSWokdW9IRMnZuTXKo684JE0EfEE3uQ9845nfLAaggHxBPPXyhfeJy9tyjT7JvuVNmlAWVkGjIWAat4VH4mzNuMbsbOiWHxSxickhVbsS5o1I2/DZavtf2FoWCcyOnu8TUmwtGTZIN0gj59RGTJyUByUgcwPrHMk26SAwU/jAnag5ctwLDyjT727SolS8afFiJSlTEoxJAKg+ZGIFhqI1Gw/qehIZcpKlYw5A/jRmc1UCPlHoYegyTVz/ACr4/sT3HZmYdBw4wCAXqWFMnL+cans/2gmbWFrWFYQSJayBWtQRfqOMbNIJUH96PHLlxelNxTsYwhBrfJ/neIDB2I+v9Q0SRTxEN5HnEJlDJuMY34KAM4Wz91jIYOIEZAgHL3SmmGYORpexirO3dMSAoDEVWZvQfXhC0baqxU45Hmwh53msOCxAbI20ePQvC1tUQU5uNPxJNa28oxEytaPlm/2jZSd6BaQKAA6P0ByEOEsTSHShx/J2HF9bQejjl+mQGtYMHUzt7ECNmdi5PIB+UbBO5UiiVAl3d3DH5a0hc/d7EsriC4EZS6bJHjYCticKCnYJBPUWjzr9QJIXMRhU6gjxaFyWtnlHQ9pt5z5OASUY1EkrxF0iWPCcWgJN8mjiNt7RImXllJzYgjibPHV02PJGpUehjyY30zxt07v5milyCpaUAeJRCRzJaPWJfY3ZZ6AhfeowBPwqtlVJoqw845bs/hkzwVpGIEFJIdiKgh49K2ScjvETk/8AmogTB/8AW+v+uYMeticZPa2clSjF09Pk827ddhFbBhnSlCbs0w4QtmKFN8K+JDkHNjaOORN8YLPUU95R9KdpOzKJmwz5c1zJIEwlBtg8bi+nrHgcvdwmzz3MspSoshIckCwqakm5hZGoshKwZaSousvw/Ed32a7Ls0yclrYJZoP+lcdBF3s32QRJZUwYpr8MKeWp4x2GzyEipLjMP5x5GTLLL+XHx7lNms2vcP7iWZVUhQoTViKpPQ/WNf2W7SSwP280jvJeLEkkApwuFXIxEXYVaOjXt4T8Jfho8Udx7v2b90uZOlSipZSp1gGrAOHo9Lxp0nZ3didvn4DjJ00O2nebqwpDvZgcrBuUXNl7PT1pxKKUaJU786WpG2kdn0SZhmpOIH4EFvDr/wBRrO0HaVMtLqUwdvxzjSPSudvN9kVDHatmn7Wy1bLJBSmZNmqsJaMSUBwxWcnqwaseZb+37tCF93OCsQqEEYUF7EYaL52jZdoP1D2jvJqJSUuVAS1gOrCwBGFTpLpo6Qk8THU9g9x7NtclH7sombQMSu6JIKXIckP4rCjkZkOadeLDjxxuMfrRk43KrPMkdqJySysQTwy5MAI2eydo8aJiFAYpqTLJbxAO4UDkXAz9I9O37+l2yTUnAnuF5KRbql2I8o8j352fm7HNwTEuC+FYfAvlodUxvHLYp4nHZuezv6YbbtiDNROkoS5DlalKLHMIBKRzaNtsn6f7dI2mX30xCkS2qFKOJIOJqi3H5xyW7N+TJSsUuYpBFXBIPINYR0+8+3u0TpcvEQVJcYrFQLMDkSKwskdWh43HiRT7Z7btMiYxmPKWTgKRhszpVqoAirkEEEZgcfO3ko3JjqN4yJ+0SVS1pP8A6BSDdteQ8S//ANGB3d2Lw1WQo06chHP+Ix4o1Gl8EZtKzR7Hs02ZLUkrKZaiFYTVyHZQGRYkPxaG7N2bLuQVB7iO1lbnCaUPBq+zFyVszCzj5feOKfWN8AhG55ikpSMqNllG6RMe9tftFRIGQf5/3FqRNyscwR7aPMyfmdloYAMwfm1dRES5ZdgG0484YzC7RCgocohMYKkMLgRkZ3qf5X0NPSMgArGYWLoKWOTF+gyhCtpLnDNAyZQdjlDELULJZjr9NIEKCi7B9SKx0aIsF5iviAGhSac6C0OSkhNFEH/Zj0DWhStlLM5FPr7pEiQsCqgsa0B4XgXwoQ1AUQcTj/kg/wBCC2ZSSxE1ZDMxoAPqOekVZm8MJqhT28Ie8CNrx2JORcMBr1i4znH9JVh7/MtD7QVWQ2E2xVEocSSoluBjzzauz4Vs6VoU81yFJNAwFB/1zjYdptpM2clKiyEVbJyGc6qwgADiYGRLln4ppBcFkgKLC+LLLzMeup9sLGdLP7O/upICQBOSlJQTR6A4SeLxrey23Tpc/u5uJATSYFCrf4saF+NIVtX6gL2dRly0JPgSnGXJpmxo7Ugd6/qCraUVlShMSGSskghmrdieEdCjGSUvI1Nx4PXN29opCZM2Wsq7tiEp+JTK8JSOFc7Z0jz3szuyUhZXLxEPgBJGJJBIOIXSXGGto0Gxb+E0pSVqlLxMV0CQT/LESyUA3LW5Rs9u7Orlz583YJuOWiVJnABx3qC6Ji+kxGJSSK4nyhzippqSBv2O0m4MIJxp1dr8eP3ipN24Gwa7VctrGk2LtYFygNoR4k/zSrxGlCCPiD/xLw7Zts7wnDgNAQH8QdvCaamPJz4XHUFokvLngAlRZIqXOgzOQF44zffbITUz5ctihSUYFDwqRMSsKKwbkM6Wjod6EqkrlWK0qTyej/XpHkrlCilVwSk8w4jTosKVza3wG0eg7o/VTaJaGWO8my2CVksJiAbTU/5AfCtJBFi4tqd69pl7VNXMmnxLViThJwAEMABkQzP945lM12OdubD6j5R0HZjshN23vu7UEJlJxuQou5YBASCVeK5/jnpHqp0JtsrTNpJFn4w/Yd7TJMyXMSWVLUFA6EHPgRQ84rTMSVKHgBSSCkpNxeovXhACcKFTDiKp5Pl1jWyD6L2Bf7iUicFOiYkKAHEWPEGnSNN2x3GjadnMpVM0nNKhYxxnYLtr+2HcTlgSS5QomiFXKX/xV6HnHU757Ry0yysqGFncVB0ZrvHDlXYz0oSU42eFTkqQtSTQpJB5gsflFqTPKhhDlzblWB3jJmTZ8yZhYKUVXBueGcdFuDc4T4j4lHOzcoc83pq3ycEqOq3VtAKA5cgAFwz087xsUyQc8q+9Y04QQQxFL3oP7i7sqlAl1AA2a5cR4M1uxWbCXKaxHX0rCcBdsLipcfXjEqlqLEKADtW3D5QXcOakPGXHJQAQAaKNPnxiZaFZhIe7CDCQatx6wJ2lqfL1ifkA8S2sa6X+vSMUk2FRx+kAieC1CIIJBe+sSotvYxbOWo44fcMYyHAvrExbixlEqqxAHIvlp9IEzkktiA1FPOJThOnN6+fCAWAMgWzZ356mL5IBEsWCl83e3OMnIJDO4uxdJJytlBrluRTrZucJmoxUBZVL19kw1YjEoJoApHJiOOdBFeYnDcggWehi14qA4SLBr/jlFSds5cOssciARwi09js0m8ECYpinmQNNTFNe7SggoYA6gpaOh2lRY4Q6c2oqNTvBaghXxGhYEcNTnyjqhJvQrOM2pKpk1WEKUS9Egk05R2mx/pdMEuaJ8zBNTIE2XLQy8WILYKVYVQxAf4hWI7J9oNlkMcSpCyEBZZSQtLHvAtQxiY6i4GFLAEPHbbq353kxMxEyXOYmWkEpAMogLQT3ZKk+JGEYg4LuDip7CQ0jxSQWSVHPLWNl2V3xOk7VKXKmKSQoPWhAulQN0kBmipvvCJ0xKPgStQGlCXbg9uEHuNAxkkgMKPETfam0I7L+WI4VOSSyRRzUACwraC23eISgkgpSmuJPtibXeNV4iKpNSxZV9KC0a/fqh3akut3fxOagu0cMbbqyrA2vtVMmDCFlKP8AZiVc8hyAaNZtMwL+Iu2YABqXJLXL5mNbjhpmWz4R3qlpAdB2T7Hr2yay1d1IxBK5xDhJIcABw5IzsHcx7p2f7W7NtXe7u2aYuUuTLwInywCklIYqlqYhRBAJf4qs8fPe5O0E3ZVFSRiSoMpJfCoZPoQ9DG+2f9WNplACXLloKQwPitlRxaGmM1/a5G0bPt08bSyppWVKUPCFOXC0tYKGWVRGqG8BifxB7ihBjN8b+m7VPmT5xCpkwuqjCgYADIAC0VUqf8RXcTRaTNOI4HwHJw3raPRuwm0bvmShsm2h1rWShYKsKSbAF/CdKEOeMeaynsAegjc7o7KbTOIwgpTrX5a5+cJteRxbR3G2dnESJikJUlcu6VD4mt4hkqBlpwvYD0jY7LuKbLPjeZiuS2mba58s4sTdlNRh+H2xjxMrak1WhSpvRUlSf9XF7mnLhDu9UCHS4NySKfeACDcpCamp0iJasiyuWX16xzciRZM4Gjtpm8MxnWnPyhI2Y5EA8chlyg/2p1PEC39xDjY9hzkk1HSv0iEg1c/KsLQumTjj7rDFi4Zxrx4iBRYEpWqx+UMlClnr7Z4QuSQamhy+vOCVtJTTCSObj20LfgY4TlE3DacIyBlTBWnGMhdzQzWhSEqHhPifKoZnpxi0kgaOa0+bHjCPClyAxvTlwhyPFV6Dz5RrLZAyguXPX16QqdMScx1rz9IkyRWp9/WI7nELh2pEjIYDhxGY+/3gCKEkD16QQ2MhwTS97RnfhyEqFKWZ+T3vFUIESMykMYRPUn4T/IFgYsIB1cZt6QG0OaAJNvXhDXIHLbV2ZQpWLCEu7sTUn28a6f2PN0L86m2Wbx2kpJculDjieotrBL2dRokhPEMw5vHSuonHVgeff/x88qZIBDAuHpwja7v7MlCSFJc5kjhwy5aR153eAXJJPM/IQ0ynFCpNNQ0OXVSaoZzkvdYdgCmlcJoaZUoYXvHcYUKevzBjo8YF159OsMMl0lkgg0LG3KM1mldknCL7FOHAye/t4sbJ2OSk1T0d+mrNHXS5aUlnZ8nv6QM2Xibxe+kX+Jm9WM58dmpY14gsYr7V2PSoWpwvHVJ2ZT5dYNOyh6U8878In15J6Yjhx2HQQfiHSLWwdkkS7gL1YuWo1Dm8dVM2FbAy2OblVHe35h6ZShXATqzRb6ibXI9mp2XdyZanCDTRIDaxttn20JBYs54gRKRdiQTkqjGsSnG3iSl3u7gjKOd5H7gi9I3hQpLKSdXf3yhydqBNEhrVUeeflWNObWYcDaFywpLsp7GvrGkc80v3CzeiVKIICSAQeQ51caRWl7GlLYUqZ6kvplrFOXtLHEU1PE/QsYtJ3kbglzlSH6sHzH7FWPVuhWF3oahJBdn42in3wl4cVMVhZ66XjZSd6EhiSBR/8hy+kFO7uYyl/wAXYkfF1NQYtwwyWnQGvl7QFWp6fSCXKJsxI99I2iN3yVAVJw1YFNfekK2jdpJoopDMHtnc2jKXSye4NNAawSFA3A6E/wBQkzgFhIq7vwb0v84sTdlmjFQqZvhJL/8ANLwv9spSXAUGodNG8w0ZelNcoDAAr39MoyECUQ5J5fdoyIoLGAV+IPR7A/KEzAbswqXBtzEAiW1GDmj09dYe9PEG1H9XixCJcxLi4OV26xYINQGbUGvlEJQXOFg7UOdLcIGZsxd2yy00obwgoCWkOWUuoubV0+UNmykWwpOK5a8BOWASMQB0IPvOFTlhgVJUa3Q5HMjRtYKbYEq2JKC4SsP1EWNnlDMJJ5luF4QdqTdK8KdC5c5codKKv5AED+ThumcErrYGTWclRYcgQcnGcV1pZzKIZL4gXJy6iLs1QCXPpfrFZWAkEEpPM15jSFHYOjEzHLYTzDxi5L0Na0Yt/R+8XEyxqawpZXia+tTrlpAn7A0VcIBqgn3nFqUsNTyv5QK0U+B2qWuWsHziUTUsyksSKg+Xsw2tCBWQrwnCXuC1vO8CjY0BsIAYljpqLwU0B/hs3iiDMGtG9nnB40wLDDU8n+ULSsBtOr+QhM2QVJdFTz+8RJBAY05WPHzhdugss4xYMH4faMQHpiw6KBfOzZvCpazS4vyiJ0tKgcQu1RQ8vzCWgLEtbOAyq0JGsBNFHw+ut2EIlgE3KWsDXK7/AFi5LJZnFr6GCxrZWE5swW9Ie4IyOoPrATN3IxEs5e5MSkBNgqnnA0vAcAzZKLVTQ0FvWFp3dmk2+v1iylWZKT0hU2exbAS729fZgt+AJ2eUsEAhLVqDZucZOlH+J/HFiawASRXEwNQDf8QxJUasCflWACTSqVKS4qMvwYYN8GWwIUQajSmjZtC+8ILGnH3fnAze+YlGGtnYPwofbRUXXA7NhsfaTG4IwsbENrpaGneyKBRCkn6Gg45xpB3r+MAp5h+jXh6N44EqQwZRLggHJia8I3Wad8/5FZtEmSQ6RncgU+jVsIyNWVk/Cr3p5RkWs98xQxXcgEs5B4+oiUSdDXWMlo8WHL7xk2Z4TQUD2jl5AbOol8qVLf3FdSiaEqSTanDgIzZSVOCTTSDVNUhNFG5Fa5xSQ/Fhd04DqBtka+dRAyN3AVSSh/8AEuL8czFnZZxUkEs5fLnCdo2gt1HqHjPufAtchrLZYiLUHnzhM3xgUpwIHnrWB25ZSzG5A9YKQagFixpTjC4VhyRKQR8IJ62OY4f3D5csAkslzdgxNoeUAAEDL7xTXtBJyt8jFRd8BwNXKAsGD5QuY9qvkRfrk0RNmkB73vBS6gFvtaFxsBidoIo/pRuBiJkwHOvHhp7ygFJo4JFOljASlfCdRXyeBX4E2HhQbuK+p+sJWgaltAAevCGk8BkPT8Q79qkBxQgPSH3VyHIhtNa5cLaQbUdiwpxEMJoPeZjMIPkYVjor9yciOX39axPeKDAhutOUGA+Va1z/ABAbVNIQ4itN0KhU1K8VGCRmKq8recOZgByppCZC8SQo3/LQsLcjn9YTV6BstS52gf3WCMw1BBPy6Qna0BIBTRyIyXNJUUvSvPL7xNewBL2UYnD+eesYklIoONK+/WGTtjDmppCZRtxLQAOE46Ek8IxBBcBuI551iJaXfy9YyVMc1ANGzzMKqAOajECGCrUdoCRKKUsAEscg49TpnBq8JZIYNAuSxf2IXc/oMGbMOtciKEdDSATQVW/MD6Q3vSSLVpEftwS9me3IQ7oQvxXTh/EZCkziVNwP0jIu2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QUExQWFRUVGBgaGBgYGBgYGBgbGhYYGhgaGB4aHCYfGBkjGRcaHy8gJCcpLCwsGB8xNTAqNSYrLCkBCQoKDgwOGg8PGiwkHyQsLCwsLCwsLCwsLCwsLCwpLCwsLCwsLCwsLCwsLCwsLCwsLCwsLCwsLCksLCwsLCwsLP/AABEIAKwBCAMBIgACEQEDEQH/xAAcAAACAgMBAQAAAAAAAAAAAAACAwEEAAUGBwj/xAA5EAABAgQDBQYFBAMBAAMBAAABAhEAAyExEkFRBAVhcYEGEyKRofAyscHR4QcUQvFSYnIzI1OSFv/EABoBAAMBAQEBAAAAAAAAAAAAAAABAgMEBQb/xAAtEQACAgIBAwIEBQUAAAAAAAAAAQIRAyExBBJBE1FhcYGRFCIy0fGhscHh8P/aAAwDAQACEQMRAD8A3JSKe/OAWBk3DOEpV/s8NSvrHyfAWCSXqK8CKwxLM+cT3b1/HnBBAhNiAmSRqBXMQRSMwG4+kYANDSJSAQaHzhWBipGZFGLnP+oxMsZP7taDSk2NshnEdy1RXh+NYBi8WbQ1EzLL5xXIKjc0vSDSObDNq9YugDnbSUkDWMKiREOkF8Liru8YZ0S4+wEqQ1gPNoUpBpx0tD5QBo9/KCDjP39Yu9UIQJLj4iNaV8s4laiLMW1obfOHqnDPzhJlpUat70jPutjogDOifKB6vxhgQOH1MAWzNPvDoCUzC3ziJiXIcH3lErAo3nEpI4waXAGYGvWJUaWHN6xCU8fk8SX1pxiGACVl7184yY5u3vpEqQL1J4WjDJ1cRSoDJSSOHOJlr1IPJ/SMkpYsCTTpz5wfd6+/SK2BLv7Y/wBwxEsNz6wlcoZuT6xCaGxD/KFVDJGyhwXUeBN+mf4jO6AoS75EOfK0YvMtTq5jBqz84L3oYsYQWApyMT3SVXB5ufWG977ygQdMXDIQ+5rYiBKr4Qw4/mMjJkwCrH7RMPul4HoqGQ3whxoOdIgBSbAQSJmL+LfWDM0u2E87g8DpD2RQKJqnqIchPnA96a6wKp1A9OD19ImrENoIWZpNhAS5ug6i1oLunuT70EKq5ALHxMCUm9SfKMKQDnyhkpIewPEw0MzZkqZzX36wfevpSmog8IFmaAwkWI5CHJ+BkAmlx5MPOJlgjME+n5iH9ecY1bDiXb+4jkAhagHv6wRL5kfKJUjIPEpSdfOFpMYIPUHhAKULN6PD1A8orqSMz7f5Qk0wM7wXu2b+dIATQcqfX38oibLSAXfTmekTs7EuE182jRcCFSJIdTKUok5mg4DSGrkYakucocVs6RbN9OGTvETJOK6QW1r84dMKBSkEF2PrXnBCWGu1KVp5RKFKa9CKfWkQo+2iHaGZ3zcYHvohKjiAr6fe8SZZqBVoXb5YUT3gAcfb2YLvjoRzEClCiLZ/yA1jFTVC78ooCFTDRwPmXy9YJO0UNbQpE0m4bpE4wbNTX7QNMQczbQzM5u7aQrG5ZSS3pGMou5SBwEMMst8XlFRVAYFptnkICcAOA84HvCDUctIkgKzJfqOLQUwFd+ABm+g+kZDglrU4NGQ1QUJ/aoOo6nKHoQAB4jC+4fSvPSJKSDy4wb9wCKwDTjn8nzjDM16QsIGhOdeEMJTkGhSpiMSofj5wQntR/fOFk8iDZ84lcjO3XyeJa9xhKmPpATFgVap9YlSDYH39Yw4hbOGl7AQFk1YjpD8VALcWeFCarkOLekYpYzgktgEoH/IEHh5Q6TKKuLeQ6lgPOKM6bhBLa3LC19GjzXtN27nbQyArBLSGCUlgo5qU1yY7Ol6b1ncuF9ws9EHaGQJqpeMhSVFJN0uKFiCzRssdXBjwhG2E/wAiI9R/T3eRnyCgqJmSzy8FMNTckkhqfDHT1HQ1G8V/LklP3OmSGqojzb+4FUwDWAmyiksQQc3FeHWC78Woed48mnHkonCLgvc+cQ6kgFIxenUiIC0jg/L6xGMP4T6O0NN3wFhIWpV6lq06khoIzBwtnCZG1lXhYuYemXSoipMCvMJBfE/Bq/3DZdswdb+bRBUMQFcJu9W/ukPShKQAAfr1idpcFUYmrGj+9bRE1A4P84CdICiHJBFaFn5teJEjpCakIWlFbnprFgLYexCJotQeZH9xCVauNauIlWKw9oniz/P2IQJSVN4wc3ZqQ1YF8J9j1pAhZYABouqAYpHoL3eFKUDemuR9IlzSrkaGlcoFCZhJLAAhsJANtPeUGvLGNDCgqeOkQEgcOrQeLVIeMNMg+VfeRhJjoXjegoOdYyCw4mLDp6tGRSkAtA4tQ5++UECQPmYRiSBbhT3xESmaHAeuQaHskcZyrNASy5bPlSCCTr+GjO/YUrCoA1yj/iOEAocn53gFT2zZuHt4kTwbF/SKrWgJWC1mbQj6waAm+Co84WDS8TJQVFhbOvrE74Q0m3SLUnZFzThlpL8MhxNh1jbbX2fVI2RapaUzdpAcBXiSK1wg0UpnZ6ExrN+9uJe7ZSZctAmTVB2KgkaYlm4S9ABoY5jdf6m7dtM7AESCm6vCtkpcB3CiSSSEgAEkqAArHtdL0ijFSkrf9DZxjB9s+TiN9b/XMWrvComoY0Y2tk2kc9J2QrL5cwH847n9RdjE5P7pMsy5qFBM9Lggv8K0qFFh6YhdjpHG7vUSUoSnEpRp9Y7XPuWvBDxdkqe09r4kydzE51+sbrdPZHbMQVK8FaLxFFNRRynlFTeG8k7POAlpSrChGIKdQxkeIFiKPlHoG7+1aJmzDaHCQCy0GpDEAgF/iSGIoMSSDkpQxk8rh3Y+RZYqEnF8o3MiWtMtCZkwzFJABWaFRiSAHpA7PtomJSUKCgagg3a/WJXLLVt5dPrHz8u6Um58kAr2NCmKsi40B10EGip8JoDU0f8AMLlpWxBU6SeFm43/AKgkJYFgae84bXxAtFdHqfn5RAUBU1++UJAJHwhQ5scs+cMkJYkYS+jU87Qkm3oZZlhJvQ8G4QcrZFqIZ6m9gz59IclKU6PxrpwELm7bcFVwzPTmK3jqjjUFeR/QQ2dsgQKqCWFRc04i9Y1s5YJoH5n3WGMBRyaavC50gGrkcQfuIxyTjPhUMUVHTobdIhKlVqKVFMoX3LPUnmRB4nYAtGVLwSMAU9k21rBgEGphCppo9a3pSGd5S33P4hOxhLQam9dQOd4jCBxeMSXswOURPllvi8vdBCTGNRNL39KcoJU6gpUvl9orCYdfO3TWGJAzJPrA6QEY6NWnkYyBmJFyD71iYAEpmkFyngBnBIUDdGG9eesLcJuomufvWCC+XlGjiSZMQrRhqKnrAS1W8WLowfSGnUE3zMApTlmPvPlDeuAJKC1gRzt58YxKQ/w9fnCw7s1LuD7rBonasnQQndCslcvMW6RakykS5eOYsByGS4C1f4sMhn0fKF7FLKiA4AUWYZceMcb2n7US1GahSSlcs4UjUP4CDq1TG2DG5PSs9HoVCM/Um6S/v/ByHaneR2ja505VE4sKE/6ooOlPMxvtmnp2HZQVf+iy5FipTEBLioCRiS4s8w3KG5fd+0JVPSqaWSC4cOHHw4v9Qa9GzjZ7w2AbRtC1lWGWnCl3d8IYsbM9HzIJj3+5Y47ORQlnyPt8m+7KKVtMraZk/wAQnEA5AhCWZIHwpAISALBPCNIjd8vY5ylrWVBCikAEhYGE52eoqK0i7L7SSpJSJQCkIASADZjiUeLmnSOV3rtyp01Uxd1VYWAyEcmOM5zlKXDPRzzxY8MYR3Nefb3/ANfcLa9gQoBcoqIUVeFbEiv+Q+J+QiulK0ghlMSCRVnDsW1DnzMdRsMlCEJSq4FfrD9sXLSl0EE55x0PIzzvTVG8/SxGJM1E1TY8IQMwaurkaCOxmYgSgiqXFHMee7u2Rey9xNr/APISFDQu6fMfKPStrnlaJcxP8gxbUfj5R53VRWReouf+RTguy0VkIe+F/PzjCxJBL1pDZOwlVappRix6RcTLQL1aviDh2o2UcccMnuWkYgyNgDAkg2LO3WmfCGKnhIYIByd/m2cVFz2ThS6U6UDZdIqJkqF1Ai7MHHr840eeEFUF9R0NnTHqQkcHJgDJSWokdW9IRMnZuTXKo684JE0EfEE3uQ9845nfLAaggHxBPPXyhfeJy9tyjT7JvuVNmlAWVkGjIWAat4VH4mzNuMbsbOiWHxSxickhVbsS5o1I2/DZavtf2FoWCcyOnu8TUmwtGTZIN0gj59RGTJyUByUgcwPrHMk26SAwU/jAnag5ctwLDyjT727SolS8afFiJSlTEoxJAKg+ZGIFhqI1Gw/qehIZcpKlYw5A/jRmc1UCPlHoYegyTVz/ACr4/sT3HZmYdBw4wCAXqWFMnL+cans/2gmbWFrWFYQSJayBWtQRfqOMbNIJUH96PHLlxelNxTsYwhBrfJ/neIDB2I+v9Q0SRTxEN5HnEJlDJuMY34KAM4Wz91jIYOIEZAgHL3SmmGYORpexirO3dMSAoDEVWZvQfXhC0baqxU45Hmwh53msOCxAbI20ePQvC1tUQU5uNPxJNa28oxEytaPlm/2jZSd6BaQKAA6P0ByEOEsTSHShx/J2HF9bQejjl+mQGtYMHUzt7ECNmdi5PIB+UbBO5UiiVAl3d3DH5a0hc/d7EsriC4EZS6bJHjYCticKCnYJBPUWjzr9QJIXMRhU6gjxaFyWtnlHQ9pt5z5OASUY1EkrxF0iWPCcWgJN8mjiNt7RImXllJzYgjibPHV02PJGpUehjyY30zxt07v5milyCpaUAeJRCRzJaPWJfY3ZZ6AhfeowBPwqtlVJoqw845bs/hkzwVpGIEFJIdiKgh49K2ScjvETk/8AmogTB/8AW+v+uYMeticZPa2clSjF09Pk827ddhFbBhnSlCbs0w4QtmKFN8K+JDkHNjaOORN8YLPUU95R9KdpOzKJmwz5c1zJIEwlBtg8bi+nrHgcvdwmzz3MspSoshIckCwqakm5hZGoshKwZaSousvw/Ed32a7Ls0yclrYJZoP+lcdBF3s32QRJZUwYpr8MKeWp4x2GzyEipLjMP5x5GTLLL+XHx7lNms2vcP7iWZVUhQoTViKpPQ/WNf2W7SSwP280jvJeLEkkApwuFXIxEXYVaOjXt4T8Jfho8Udx7v2b90uZOlSipZSp1gGrAOHo9Lxp0nZ3didvn4DjJ00O2nebqwpDvZgcrBuUXNl7PT1pxKKUaJU786WpG2kdn0SZhmpOIH4EFvDr/wBRrO0HaVMtLqUwdvxzjSPSudvN9kVDHatmn7Wy1bLJBSmZNmqsJaMSUBwxWcnqwaseZb+37tCF93OCsQqEEYUF7EYaL52jZdoP1D2jvJqJSUuVAS1gOrCwBGFTpLpo6Qk8THU9g9x7NtclH7sombQMSu6JIKXIckP4rCjkZkOadeLDjxxuMfrRk43KrPMkdqJySysQTwy5MAI2eydo8aJiFAYpqTLJbxAO4UDkXAz9I9O37+l2yTUnAnuF5KRbql2I8o8j352fm7HNwTEuC+FYfAvlodUxvHLYp4nHZuezv6YbbtiDNROkoS5DlalKLHMIBKRzaNtsn6f7dI2mX30xCkS2qFKOJIOJqi3H5xyW7N+TJSsUuYpBFXBIPINYR0+8+3u0TpcvEQVJcYrFQLMDkSKwskdWh43HiRT7Z7btMiYxmPKWTgKRhszpVqoAirkEEEZgcfO3ko3JjqN4yJ+0SVS1pP8A6BSDdteQ8S//ANGB3d2Lw1WQo06chHP+Ix4o1Gl8EZtKzR7Hs02ZLUkrKZaiFYTVyHZQGRYkPxaG7N2bLuQVB7iO1lbnCaUPBq+zFyVszCzj5feOKfWN8AhG55ikpSMqNllG6RMe9tftFRIGQf5/3FqRNyscwR7aPMyfmdloYAMwfm1dRES5ZdgG0484YzC7RCgocohMYKkMLgRkZ3qf5X0NPSMgArGYWLoKWOTF+gyhCtpLnDNAyZQdjlDELULJZjr9NIEKCi7B9SKx0aIsF5iviAGhSac6C0OSkhNFEH/Zj0DWhStlLM5FPr7pEiQsCqgsa0B4XgXwoQ1AUQcTj/kg/wBCC2ZSSxE1ZDMxoAPqOekVZm8MJqhT28Ie8CNrx2JORcMBr1i4znH9JVh7/MtD7QVWQ2E2xVEocSSoluBjzzauz4Vs6VoU81yFJNAwFB/1zjYdptpM2clKiyEVbJyGc6qwgADiYGRLln4ppBcFkgKLC+LLLzMeup9sLGdLP7O/upICQBOSlJQTR6A4SeLxrey23Tpc/u5uJATSYFCrf4saF+NIVtX6gL2dRly0JPgSnGXJpmxo7Ugd6/qCraUVlShMSGSskghmrdieEdCjGSUvI1Nx4PXN29opCZM2Wsq7tiEp+JTK8JSOFc7Z0jz3szuyUhZXLxEPgBJGJJBIOIXSXGGto0Gxb+E0pSVqlLxMV0CQT/LESyUA3LW5Rs9u7Orlz583YJuOWiVJnABx3qC6Ji+kxGJSSK4nyhzippqSBv2O0m4MIJxp1dr8eP3ipN24Gwa7VctrGk2LtYFygNoR4k/zSrxGlCCPiD/xLw7Zts7wnDgNAQH8QdvCaamPJz4XHUFokvLngAlRZIqXOgzOQF44zffbITUz5ctihSUYFDwqRMSsKKwbkM6Wjod6EqkrlWK0qTyej/XpHkrlCilVwSk8w4jTosKVza3wG0eg7o/VTaJaGWO8my2CVksJiAbTU/5AfCtJBFi4tqd69pl7VNXMmnxLViThJwAEMABkQzP945lM12OdubD6j5R0HZjshN23vu7UEJlJxuQou5YBASCVeK5/jnpHqp0JtsrTNpJFn4w/Yd7TJMyXMSWVLUFA6EHPgRQ84rTMSVKHgBSSCkpNxeovXhACcKFTDiKp5Pl1jWyD6L2Bf7iUicFOiYkKAHEWPEGnSNN2x3GjadnMpVM0nNKhYxxnYLtr+2HcTlgSS5QomiFXKX/xV6HnHU757Ry0yysqGFncVB0ZrvHDlXYz0oSU42eFTkqQtSTQpJB5gsflFqTPKhhDlzblWB3jJmTZ8yZhYKUVXBueGcdFuDc4T4j4lHOzcoc83pq3ycEqOq3VtAKA5cgAFwz087xsUyQc8q+9Y04QQQxFL3oP7i7sqlAl1AA2a5cR4M1uxWbCXKaxHX0rCcBdsLipcfXjEqlqLEKADtW3D5QXcOakPGXHJQAQAaKNPnxiZaFZhIe7CDCQatx6wJ2lqfL1ifkA8S2sa6X+vSMUk2FRx+kAieC1CIIJBe+sSotvYxbOWo44fcMYyHAvrExbixlEqqxAHIvlp9IEzkktiA1FPOJThOnN6+fCAWAMgWzZ356mL5IBEsWCl83e3OMnIJDO4uxdJJytlBrluRTrZucJmoxUBZVL19kw1YjEoJoApHJiOOdBFeYnDcggWehi14qA4SLBr/jlFSds5cOssciARwi09js0m8ECYpinmQNNTFNe7SggoYA6gpaOh2lRY4Q6c2oqNTvBaghXxGhYEcNTnyjqhJvQrOM2pKpk1WEKUS9Egk05R2mx/pdMEuaJ8zBNTIE2XLQy8WILYKVYVQxAf4hWI7J9oNlkMcSpCyEBZZSQtLHvAtQxiY6i4GFLAEPHbbq353kxMxEyXOYmWkEpAMogLQT3ZKk+JGEYg4LuDip7CQ0jxSQWSVHPLWNl2V3xOk7VKXKmKSQoPWhAulQN0kBmipvvCJ0xKPgStQGlCXbg9uEHuNAxkkgMKPETfam0I7L+WI4VOSSyRRzUACwraC23eISgkgpSmuJPtibXeNV4iKpNSxZV9KC0a/fqh3akut3fxOagu0cMbbqyrA2vtVMmDCFlKP8AZiVc8hyAaNZtMwL+Iu2YABqXJLXL5mNbjhpmWz4R3qlpAdB2T7Hr2yay1d1IxBK5xDhJIcABw5IzsHcx7p2f7W7NtXe7u2aYuUuTLwInywCklIYqlqYhRBAJf4qs8fPe5O0E3ZVFSRiSoMpJfCoZPoQ9DG+2f9WNplACXLloKQwPitlRxaGmM1/a5G0bPt08bSyppWVKUPCFOXC0tYKGWVRGqG8BifxB7ihBjN8b+m7VPmT5xCpkwuqjCgYADIAC0VUqf8RXcTRaTNOI4HwHJw3raPRuwm0bvmShsm2h1rWShYKsKSbAF/CdKEOeMeaynsAegjc7o7KbTOIwgpTrX5a5+cJteRxbR3G2dnESJikJUlcu6VD4mt4hkqBlpwvYD0jY7LuKbLPjeZiuS2mba58s4sTdlNRh+H2xjxMrak1WhSpvRUlSf9XF7mnLhDu9UCHS4NySKfeACDcpCamp0iJasiyuWX16xzciRZM4Gjtpm8MxnWnPyhI2Y5EA8chlyg/2p1PEC39xDjY9hzkk1HSv0iEg1c/KsLQumTjj7rDFi4Zxrx4iBRYEpWqx+UMlClnr7Z4QuSQamhy+vOCVtJTTCSObj20LfgY4TlE3DacIyBlTBWnGMhdzQzWhSEqHhPifKoZnpxi0kgaOa0+bHjCPClyAxvTlwhyPFV6Dz5RrLZAyguXPX16QqdMScx1rz9IkyRWp9/WI7nELh2pEjIYDhxGY+/3gCKEkD16QQ2MhwTS97RnfhyEqFKWZ+T3vFUIESMykMYRPUn4T/IFgYsIB1cZt6QG0OaAJNvXhDXIHLbV2ZQpWLCEu7sTUn28a6f2PN0L86m2Wbx2kpJculDjieotrBL2dRokhPEMw5vHSuonHVgeff/x88qZIBDAuHpwja7v7MlCSFJc5kjhwy5aR153eAXJJPM/IQ0ynFCpNNQ0OXVSaoZzkvdYdgCmlcJoaZUoYXvHcYUKevzBjo8YF159OsMMl0lkgg0LG3KM1mldknCL7FOHAye/t4sbJ2OSk1T0d+mrNHXS5aUlnZ8nv6QM2Xibxe+kX+Jm9WM58dmpY14gsYr7V2PSoWpwvHVJ2ZT5dYNOyh6U8878In15J6Yjhx2HQQfiHSLWwdkkS7gL1YuWo1Dm8dVM2FbAy2OblVHe35h6ZShXATqzRb6ibXI9mp2XdyZanCDTRIDaxttn20JBYs54gRKRdiQTkqjGsSnG3iSl3u7gjKOd5H7gi9I3hQpLKSdXf3yhydqBNEhrVUeeflWNObWYcDaFywpLsp7GvrGkc80v3CzeiVKIICSAQeQ51caRWl7GlLYUqZ6kvplrFOXtLHEU1PE/QsYtJ3kbglzlSH6sHzH7FWPVuhWF3oahJBdn42in3wl4cVMVhZ66XjZSd6EhiSBR/8hy+kFO7uYyl/wAXYkfF1NQYtwwyWnQGvl7QFWp6fSCXKJsxI99I2iN3yVAVJw1YFNfekK2jdpJoopDMHtnc2jKXSye4NNAawSFA3A6E/wBQkzgFhIq7vwb0v84sTdlmjFQqZvhJL/8ANLwv9spSXAUGodNG8w0ZelNcoDAAr39MoyECUQ5J5fdoyIoLGAV+IPR7A/KEzAbswqXBtzEAiW1GDmj09dYe9PEG1H9XixCJcxLi4OV26xYINQGbUGvlEJQXOFg7UOdLcIGZsxd2yy00obwgoCWkOWUuoubV0+UNmykWwpOK5a8BOWASMQB0IPvOFTlhgVJUa3Q5HMjRtYKbYEq2JKC4SsP1EWNnlDMJJ5luF4QdqTdK8KdC5c5codKKv5AED+ThumcErrYGTWclRYcgQcnGcV1pZzKIZL4gXJy6iLs1QCXPpfrFZWAkEEpPM15jSFHYOjEzHLYTzDxi5L0Na0Yt/R+8XEyxqawpZXia+tTrlpAn7A0VcIBqgn3nFqUsNTyv5QK0U+B2qWuWsHziUTUsyksSKg+Xsw2tCBWQrwnCXuC1vO8CjY0BsIAYljpqLwU0B/hs3iiDMGtG9nnB40wLDDU8n+ULSsBtOr+QhM2QVJdFTz+8RJBAY05WPHzhdugss4xYMH4faMQHpiw6KBfOzZvCpazS4vyiJ0tKgcQu1RQ8vzCWgLEtbOAyq0JGsBNFHw+ut2EIlgE3KWsDXK7/AFi5LJZnFr6GCxrZWE5swW9Ie4IyOoPrATN3IxEs5e5MSkBNgqnnA0vAcAzZKLVTQ0FvWFp3dmk2+v1iylWZKT0hU2exbAS729fZgt+AJ2eUsEAhLVqDZucZOlH+J/HFiawASRXEwNQDf8QxJUasCflWACTSqVKS4qMvwYYN8GWwIUQajSmjZtC+8ILGnH3fnAze+YlGGtnYPwofbRUXXA7NhsfaTG4IwsbENrpaGneyKBRCkn6Gg45xpB3r+MAp5h+jXh6N44EqQwZRLggHJia8I3Wad8/5FZtEmSQ6RncgU+jVsIyNWVk/Cr3p5RkWs98xQxXcgEs5B4+oiUSdDXWMlo8WHL7xk2Z4TQUD2jl5AbOol8qVLf3FdSiaEqSTanDgIzZSVOCTTSDVNUhNFG5Fa5xSQ/Fhd04DqBtka+dRAyN3AVSSh/8AEuL8czFnZZxUkEs5fLnCdo2gt1HqHjPufAtchrLZYiLUHnzhM3xgUpwIHnrWB25ZSzG5A9YKQagFixpTjC4VhyRKQR8IJ62OY4f3D5csAkslzdgxNoeUAAEDL7xTXtBJyt8jFRd8BwNXKAsGD5QuY9qvkRfrk0RNmkB73vBS6gFvtaFxsBidoIo/pRuBiJkwHOvHhp7ygFJo4JFOljASlfCdRXyeBX4E2HhQbuK+p+sJWgaltAAevCGk8BkPT8Q79qkBxQgPSH3VyHIhtNa5cLaQbUdiwpxEMJoPeZjMIPkYVjor9yciOX39axPeKDAhutOUGA+Va1z/ABAbVNIQ4itN0KhU1K8VGCRmKq8recOZgByppCZC8SQo3/LQsLcjn9YTV6BstS52gf3WCMw1BBPy6Qna0BIBTRyIyXNJUUvSvPL7xNewBL2UYnD+eesYklIoONK+/WGTtjDmppCZRtxLQAOE46Ek8IxBBcBuI551iJaXfy9YyVMc1ANGzzMKqAOajECGCrUdoCRKKUsAEscg49TpnBq8JZIYNAuSxf2IXc/oMGbMOtciKEdDSATQVW/MD6Q3vSSLVpEftwS9me3IQ7oQvxXTh/EZCkziVNwP0jIu2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t3.gstatic.com/images?q=tbn:ANd9GcSK7C7x35P1ZVyq6s63ztPTWVAkm3qPBG_FAGABueXCLXFTX2VJG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82" r="8546" b="14445"/>
          <a:stretch/>
        </p:blipFill>
        <p:spPr bwMode="auto">
          <a:xfrm>
            <a:off x="4583674" y="4448814"/>
            <a:ext cx="2895657" cy="2106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hQSEBMUExIWEhUVGBoYFxgYGBgYGhgaGxoVGBwXFh0ZGyYfGBklGhcXHy8gIycpLCwtFR49NTAqNScrLSkBCQoKDgwOGg8PGi4lHyEuLDQwLDQ0KSwtLCwvLCwsLCwsLCwsLCwsLSwpLCwsLCksLCwsLCwsLCksLCwpLCwsKf/AABEIAHkAogMBIgACEQEDEQH/xAAcAAABBQEBAQAAAAAAAAAAAAAGAgMEBQcBAAj/xABFEAACAQIDBQQFCAkCBgMAAAABAhEAAwQSIQUGMUFREyJhcTKBkaHRBxQjQrGywfAkUmJyc5PS4fGCsyUzQ1ODojR0o//EABoBAAIDAQEAAAAAAAAAAAAAAAMEAQIFAAb/xAAqEQACAgEEAQIGAwEBAAAAAAABAgADEQQSITETQVEFIjJSYaEUcbHwkf/aAAwDAQACEQMRAD8AqcBs2ybFk9jaJ7K2STbTjkEyY186bui03cXD2fFuyt/01M2XgW+a2T1tIfUUWn1wCqJjvVlLvQNtOYxhSQDI2H2RZiDYtE/uJ8Kl2N1rRMtZt+A7NPfpUvZ+AA7xE1NbCO3BsvvoVSWK24nMmxxjaBK/EbqWIBFi1/LT4VFTdqyxP0Nv+Wnwq6bMqkazUeSB50nbq3cHYeYVUAEq8RuXaYQLSDyRfhVTZ3TtWLmqKw6MoP20dbNuyOMVzH7KRtSM001p67jURY3cE7AMCBKyxs7DFR+j2P5Vv+mkYvY9iNMPZH/it/01V7QxnYkgcAak4XauZOtB0vwyyxiWc4H5MLdq1RQAsRhtl2JM4ez/AC0+FdxexLNxHQYeypaMrdmoymRr3RMRypeABd/CihMCoWatbcaW8eTKAhhkwCxOwrLkZbNoHUEQoBy6aQP80q3usoUBrFuXBykKpgxoG6EnnyNWe1dnhLvapa14tcUCeAnQGT4kr116rtY3Kve1A4c9fyKZDn3lgik5lImzLQw5zWbaMtzL37aA95CcpkTI7Mn1zz1kYXdpWEmwn8tfhTW9e0y6W5OsnKOgAiffHtqfulvstlBavKWQcHGrKCToR9YSesjxq/mIGcZji/DnejyV8nPX4irOyLKrBw9k+Jtp/TUzZ+wcNOti1/LQ/hVntDAi5Fy0wdG1BU6H4Hwpt0CjTlSzE3Bl5H5iDYr779pF2ruxYAzLYtfy0+FQLWwrQEmxaP8A40+FFuDxqPbynjS7Gy1gzqDSFbbPkLE4neQY3YmAbYRRiLwCqALjwAAABmOgA4V6pu8uHUY3FAcBfuj/AN2r1emXGBFt4mlYC/OEw4A4Wbf3Fpu5fyxNTNg2x82w5POzb+4tS8TshbsVhfyDW20jsx1wMZEjYLESPCpB2tlMQKlNuyUtyDypOxNlhiS3vp8KT3wIEsMZjXz7MKcsWQxjhU/F4JE4QKp1vkXYGo50h/BFbF0lxbu4krFWMvo610Ydo1YialhgQBpJ9nmfADWkXNoM2ZbRNtAPS+u/ix+qJ4KOXjVEouuPLcCF3qgxiCm09li4YOutSdnbACeNW121Kr2jLB4XRxtyf+rGrW5OpOq8QeVOpginE+dXse3SrlTxK7Fc/MI3hMAqma5tDGxpUgtFVeMQMZA1qunY6o72EiysJjEgY3M6suaC3PiAdCJ6iQJHSaA8djb/AG0MQsOcygQJHEactPfRftG6ycaH96gPnNm2ncc27LXXPANcUuWiOIR04fqmndPS65J6jlD1MdhBP9SuxuMa44LETHAcAAOAn86mu2bukeyuYvDqmcKS2p7x1JAnWfGKatXYymM3Mgcxxjw86JjPAnoqn8Y6xx1CDZm8F7DPmRpU6Mh9Fh+B8aL8Hti3iFzISP1lPFfA8j5is6v40MRFsIIiFnXWeZPl1NEO49xWuOhJGdQFU6d4SYHiVBI65TQba9ykRL4jVTbX5cYYQzbAiMwMV6/tIhYNRsTiiiwNRwryEOp6xwrPXT9sfSeeAxxMe26T86xE/wDduffauUrbw/S8R/FuffavV6ND8oi5UTbcHZU7NwvX5vZ/20qt2RtbswSxkg1K2Hj1OCwy5uFi0P8A81qrx+HVjAMdaz9dpxYOTgy9BJ9JaYnfHOCFHrpewtoZhJmTUXZuz7QUaU5jnSykgwPx6DxphUUqNx6kAPu2qvcl47MzQDIqp2hta3h0Y+mwE5QdOgk+dD+1N539FDA58yaHXvM0yxM8ZoZfAwJ6HTfCgMNb37Qv3a3nu3nui5lIywAogidTAC6jKCJLc+HS2t3e+W7QgAFSvInp0kQRPn4Rnuz8b2N62/1cwVx1UkfYYPqFX1nay5jDaSY56kz6iT9tVI4GIrrKRXaR6eks9q7R7y2UR3e6Qq5QIJaFgkkAakcY40ZYzAuqqCIhQPYADQrutYVrpvXnZCrd22oBnKUOZ2YEHUEQsHxom29vKpHPjJ0oorRl+aZthsyNgjdjAu2mQ1PXYTAaoR7KCNt28Rih3bzWl07ikgAaHX9Z/H4VG2XvnicBfUYq412ye6ZIJmBDDX1nrUJ4x8qiCZbCNxhhjtzrl2QE0Ok6VmV1DZv3m9FlZ0EAaR3SdRX0HgtrWmtI4YZXUMp4SCJBrBt/reXH4kZhlNwuoA4h+/8AjHqoe8Z25mr8HbLtuHpBvE35+ym8JbzsFB14dfZHrpJkHRTB616wIeVUgrrpxFXxxNpnJYE+8JrG7VsBe0F18xglAIXxbQmKp7OH+kZHZlyMCrQysrAmD1Vo14cQKj4jaZ4ZyT0zHT38aUw7RNTy7xOpOVlgT+79ldTU6jc5mfr9RXaz0ofQ9f11+YdptDMBJ6akjXxnhJ/Pjc4S1CysEdQRWd4PGZWYCTB1SeKmJgtoePBtTpDCi/YpdcMpRWuIxds3MnMywRyK5QpHVavbSnc8ppLbWO0nMzjeM/pmJ/jXPvtXajbauzib5gibrmD4sa7TSgYjW1oRbFx79mgzaBVA9gFXeBt3L1wIupPuoc2L6Cfuj7BWqbg7MC2zeaBoTJ4ADn4CKFrE3WgTW0dq06QvjnMnYbZdvC2S914VFzO55DoOpPAAcZrMtt7yNfus0ZRpkSfQWOfVjpJq6+Ufe4X27Cy02UhmI/6jidR+yoMDxk0AXr0QeIigNj6Vj+iqNa+a36j+hH7t+dOtOWhpVYbsa8fKp1u5IBGoP59tDdSBNPT2q7EGPYjDAjj7eFUz2mUkEkGYOvH+1WzAsNPV409jNzMYMMMW1qLJ1BZ0DZZCh8pObLJAn3RrRKc8xT4n48qSOf8AZpHyU423iMK9p1AfDxr+ujZoJ/aUggnxWlb0qklQfS7ukTrp9hoG3T2ocJcL207U5WR5kAzlICxyBgyfhRlsfZnz+6cpe0QAWLgFVH7MNJ14aVViWGAIhsrotL2NwfSM2sM05EuXGDwZOcABcxh2UwCVAUwVMe2hXe/DOSigm45IMAHQxy6mNB1kVpa7nAXjczvaUaZM7O5UCAbio2QTx70RIpGy9yGuYhcQLwaypDplDA3CCYBnSAQDIJB5VZK3z1Mhra8dyi3yxl/C4PB2LbAXiQhyozCFUlgoAPUDrx4VneJt3xC3labQCdoTIYEvkk+IVgDrw5Vru8GC7XFWEZ+ztqHZzENIylYLd3hMg8gdOFWN7djCOiZ7C3MmgDsxiNdRmgjieHM02Ep8XP1Sq6myi4EfT/swd7w8fIQB8ahX78iM0DoB9p0n11P3sw6WsZeS26umcsuUzlDa5DHAqSVj9nxqoWyzcAfUDXIqqIW/UajVNx17CJF6OB9kD28TVxs4kLJ58KhWdmNzhfeasu0FsCIaOA4g+dCtfd8qzQ0GjOnJ1F3AAncNgrl6+tq2M1xzlQeETmbooGpPRa2bYRtW1TDJMWkALH6x1LMT1Zizf6qH/kj3dttZvYrP2l1nNoiI7NFCsB5sIM8IAHWtDw2x1TXiTqTV9rcCYpalWdl9ep87b22gNoYwAcMRe/3Hr1O74j/iON/+ze/3Hr1Hgsx7Y1s5E0+qPsFGmO3m7LZ3ZL6TAZuOgB4acpAJ8qhbGwI7CydNbaH/ANVqn3tTJcUgkfRzpx0ZgZ6jUVn2ajzXYUTS0OpqCiuz0OZQ3cTJk6Hn/bqKZYdPOui6cwWJnrHSSfZXWVSJGnuIqShTubtepr1GQjZMi3eHSP8APrp3ZV0wQfMfjTbPyOvKmfnOWCCDHL8KJt3LiKiwVWizPAl2prTNn/KteWzbtrs4YlBbCHIxABUBQrKykAQBGtAu6Zs3VYuoe4p9FjCgciAPS9Z5cKvsXvVbswvdAHAKBA8ulAVmrbGIP4hqqdUgAHXR6jNrY1y4e0tJ81Vj3rNyGFvSfo3Ru8kkjKwUjx0o+3Re1bs3e/N1YZySBKagFRyAMzx1I6isxtb13MXft2bcgO3eYfVUas2vRQTRHgdidpihhklbPZq+IaZdwHchcxHdmFECB3BoaIhO/B4mFdYCME5M0LZrrilFxhmtK0J0cjnxgpOk8/LiRJahQqgKqgABQAIHIADQeAqqwi5LS5VAUMIA9ELmACjrCge+rlL4j0hWiowIkeYE7+YbS3dUBXVoIOuYcQfGCIjoayzbeEuYi4BfxDrbtoqiDGka3GJMMS0z6q2LfTaFooltmXO5JtAkSwT0ynWARx6mgi9gLTkM9tHK8Cyho9RBHu50m2pTT3bnXcCOvzGHsLUivog8H8e0yLDYBRMkNBInlp5VILBNJind4bHZ4u8lleyQNAGp8yJ4CQYHKq+2kanUniTx9VW8ZsO70M1q/iNdNQVF+b3j74kxp7SPw4muIvEnU8STTTtoeNO5pphK1TqZ2o1dl/1nj2mj/JDtg2hjE5EW3HgQXU+4j2VpNneFcpk1jW4TQb5/ZQe0sfwose/WdqdV47CsXUgDEzne3EhtoYxhwOIvH23HNeqv25/8q/8Axbn3mrlOB8jMtkTRNk3v0ez/AA7f3Fqo32s5rdt5PdJUwQOOoJnlIPtq02Un0Fnxtp9wVJuWQylWEqwgjqDWCtvit3fmCmZ2sWAH4ktENoYEy3XUwBx69aZsuZJDEDh4euastv7JaxdhjnVtULA6joY0DDnp486gLcXxaOPOPXwAr0ClXGRyDCK5Q5XuJvq3EQPXFN2tn3XPdtu8ad1S3q00q5wuxLt5Myp3eUmJ8tPeYoq3Rw120ly3ctlQXDK0iCSAGBg8so9tAttWtflwT7Qxa6zuZ/fwV7DsA6taZlzDkcpJGsHSSDoelcwuGa5dRCdXYCePEjXWjvePcy5fudqt0AkBcrDQAaDKwnz1HGajYTcgKgzuRdDAqbdxDkyzBIdRnM5T6ageNcl6lckjMjxv6iXeytiYexc7SzbcPlK965m0gS2o9IxrGmulFOwNoJmuAmGYjQ6nKqgaAD0ZJPrqBi91rtkS6XgNBmX6TyOVAZM9Rp4DWq25hbyW1e9aKqdQZHdJ4K8f8tyIOU9aSU2BvIQYTbVZ1wYfXd58Ol63Za+kwXYIHYj0QoYAd2Qxb/TUveXe1bGF7Swy3GJC8eE8yOMzA4c6zKziVDAhSW8+fnVzs64b15QoP0YzsVMlQCOGupzQOXOmRqWc7QO5J0qqucyk3gtX224rXWn6MX0HEKvZFSndkKe0BUnTMfMVa3MRHGRQxvbtO3ZxGIeLd3PbTDpkz24AQXTcyZtMtzIhXSCDEGh1t7LhfNbVcOsD6JJZCRxYi6zQT0WPxqNRpTYcgxdzux/Ue34QDFZtRnRSfMZlkdNFHrmqFTU3a+2WxJV2RUyjIIB1E5iWk8ZPDgJqtV/HwA/zTlKlawG7g5YYt7ZY9khRBwzvnf8A1EAL6go8zTSimlY8hPXXT1U5mo4lYWbl6JdPVlHsBP4iiBsR4VUbo2/0aetx/cEH4e+rh10rzerfNzTpmG2W/Sb/APEf7xrte2yP0m//ABX+8a9Wwh+UQkKRtwtg7SWGdXyqLmU5GUKoCrI1Cu2diRpFpOGoqNsvfFgCtxTeCgBGBAaZ4EkfSCNATrwmar9kYCcRg7Rd1F5rQt3UaHTtGVGgTIIadDEgAxBBos2bu3auY2yuNAvjFkm3cst2LM+S1ebtECwZF5eEc45iq+GvbtI4klQAcyBid5rF0NbuW3FuPTGUw0fVg+kDEQfOAah7rbUwNkscZg7mKmcri5lyx6OW3KiTpLFjHIdYm9mA+bY6/ZAIW28W80FgjAMnUTlI/wA1SPd6mi10pUML1KDIhngvlEuW8StxcPbNlT/yXAdmX98jS4BwIAHUGtS25bsXMKuOswbbqGMKBIbQMR9Vge6w+GvzwMZHCiPZnyh3bWB+ZQOyN1nZjqcpyMLa9FzqWJ1JzcqrZUhQgCGV23A5hXZ3vR2ZVdSQdVI+w8CPEGp9ja6HRkAnTp7KCbtxHPbWgqP9ZQAFfxAGiv4jQ86lYPaqsIJrJZCOVjwf3m/7Axq3sLaOhlMrT+zKkHrwp02UcMBluKZGWQR0I8p5VnPyd43tTcshjNo9vb19IaK6HqJCt/rbrRbcPZntcvcIGcL6SONSwHMQJI5gVqpadgMzLFwxkLanyaWLkm2Tbnkp08wPq8tOFM4bd+3grRtGFLnu3GY/ScYRzAysJMREe2XztjMjsGBNts4YaBlIzBQ0mRGmnGDzBoW+UTeP/hoBk5ihUNKkjMDlM6yNNeMA9alWTOQOZGWIwTMy38xJuY+/xy2yLaTHoqNDppJMtp+tVHhShkOG0BjKVGvItKmR4D20vFYprjM7mWbU8B4aAcNIHqpi0daJmXEfa1H+OdNqve8p+Hxp53lfWJ9/xpoHWrAyJISuXL0RA8gftMcq5ngUkuPd75H4D31fMrCzZG8dq1aRGW65EkkBAJPIajQQB1qwt744eQGW6qzr3VJA5nR5PqoIXEeIHur3zgeX55Um2jpZtxHMjEY2rj1e/eZUIDXHYCeALEgcK9VddPePma7TW1YTEP8ADbOzpbaQvctwVkEdwKSTPPQ+Enwibi7N241hs4Q2CWRkEEOSktERGW3bQDgFtga1na8PZ9lLHwpLxuDkN+pZrXPZzDXaOwbmJuNdvXM9xuLQw0ACqok6gRx41DO5MnRoGun9/ZQyK4KjZZ9/6guYTNuGP+4fdSl3JWOLHnPTw4ULUqu2Wff+p3MKbe6WUaMyeU/YT+YrqboRrnua68BrQma8tR4n+79Tsn3mlbsdpgr63bfeZQQM4aCCCIIAE/ECiC/v5iWJzWhJHeKW3APCNZ0YESCJ4kaisXrxrhU443TuT3NRONuZ2cLlDGSoU5C364B9FjJmOM03jme8Qbi5oBAlTA1JMTOuvGszr1UOnbrdOM0I7KB4WUHM90j2mkpsRV1Fq2OhgzJ8+NZ/ypLVH8U/d/3/ALIxNBxewRcXKbYAkHujLPsHjUF9yrZ+q4jTQt+IoOFeapFDrwHnQwbcdYlXuA/uz7opsbigDV3JjjED2RQk1d+FX8duPr/UmFY3MSdVc+sn8/3rjbn2QYyvw6kx4TGhoUFcHD8+Nd4rPvnT2OwSrduKOCuwGvIEivVCucT516mwDjuE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data:image/jpeg;base64,/9j/4AAQSkZJRgABAQAAAQABAAD/2wCEAAkGBhQSEBMUExIWEhUVGBoYFxgYGBgYGhgaGxoVGBwXFh0ZGyYfGBklGhcXHy8gIycpLCwtFR49NTAqNScrLSkBCQoKDgwOGg8PGi4lHyEuLDQwLDQ0KSwtLCwvLCwsLCwsLCwsLCwsLSwpLCwsLCksLCwsLCwsLCksLCwpLCwsKf/AABEIAHkAogMBIgACEQEDEQH/xAAcAAABBQEBAQAAAAAAAAAAAAAGAgMEBQcBAAj/xABFEAACAQIDBQQFCAkCBgMAAAABAhEAAwQSIQUGMUFREyJhcTKBkaHRBxQjQrGywfAkUmJyc5PS4fGCsyUzQ1ODojR0o//EABoBAAIDAQEAAAAAAAAAAAAAAAMEAQIFAAb/xAAqEQACAgEEAQIGAwEBAAAAAAABAgADEQQSITETQVEFIjJSYaEUcbHwkf/aAAwDAQACEQMRAD8AqcBs2ybFk9jaJ7K2STbTjkEyY186bui03cXD2fFuyt/01M2XgW+a2T1tIfUUWn1wCqJjvVlLvQNtOYxhSQDI2H2RZiDYtE/uJ8Kl2N1rRMtZt+A7NPfpUvZ+AA7xE1NbCO3BsvvoVSWK24nMmxxjaBK/EbqWIBFi1/LT4VFTdqyxP0Nv+Wnwq6bMqkazUeSB50nbq3cHYeYVUAEq8RuXaYQLSDyRfhVTZ3TtWLmqKw6MoP20dbNuyOMVzH7KRtSM001p67jURY3cE7AMCBKyxs7DFR+j2P5Vv+mkYvY9iNMPZH/it/01V7QxnYkgcAak4XauZOtB0vwyyxiWc4H5MLdq1RQAsRhtl2JM4ez/AC0+FdxexLNxHQYeypaMrdmoymRr3RMRypeABd/CihMCoWatbcaW8eTKAhhkwCxOwrLkZbNoHUEQoBy6aQP80q3usoUBrFuXBykKpgxoG6EnnyNWe1dnhLvapa14tcUCeAnQGT4kr116rtY3Kve1A4c9fyKZDn3lgik5lImzLQw5zWbaMtzL37aA95CcpkTI7Mn1zz1kYXdpWEmwn8tfhTW9e0y6W5OsnKOgAiffHtqfulvstlBavKWQcHGrKCToR9YSesjxq/mIGcZji/DnejyV8nPX4irOyLKrBw9k+Jtp/TUzZ+wcNOti1/LQ/hVntDAi5Fy0wdG1BU6H4Hwpt0CjTlSzE3Bl5H5iDYr779pF2ruxYAzLYtfy0+FQLWwrQEmxaP8A40+FFuDxqPbynjS7Gy1gzqDSFbbPkLE4neQY3YmAbYRRiLwCqALjwAAABmOgA4V6pu8uHUY3FAcBfuj/AN2r1emXGBFt4mlYC/OEw4A4Wbf3Fpu5fyxNTNg2x82w5POzb+4tS8TshbsVhfyDW20jsx1wMZEjYLESPCpB2tlMQKlNuyUtyDypOxNlhiS3vp8KT3wIEsMZjXz7MKcsWQxjhU/F4JE4QKp1vkXYGo50h/BFbF0lxbu4krFWMvo610Ydo1YialhgQBpJ9nmfADWkXNoM2ZbRNtAPS+u/ix+qJ4KOXjVEouuPLcCF3qgxiCm09li4YOutSdnbACeNW121Kr2jLB4XRxtyf+rGrW5OpOq8QeVOpginE+dXse3SrlTxK7Fc/MI3hMAqma5tDGxpUgtFVeMQMZA1qunY6o72EiysJjEgY3M6suaC3PiAdCJ6iQJHSaA8djb/AG0MQsOcygQJHEactPfRftG6ycaH96gPnNm2ncc27LXXPANcUuWiOIR04fqmndPS65J6jlD1MdhBP9SuxuMa44LETHAcAAOAn86mu2bukeyuYvDqmcKS2p7x1JAnWfGKatXYymM3Mgcxxjw86JjPAnoqn8Y6xx1CDZm8F7DPmRpU6Mh9Fh+B8aL8Hti3iFzISP1lPFfA8j5is6v40MRFsIIiFnXWeZPl1NEO49xWuOhJGdQFU6d4SYHiVBI65TQba9ykRL4jVTbX5cYYQzbAiMwMV6/tIhYNRsTiiiwNRwryEOp6xwrPXT9sfSeeAxxMe26T86xE/wDduffauUrbw/S8R/FuffavV6ND8oi5UTbcHZU7NwvX5vZ/20qt2RtbswSxkg1K2Hj1OCwy5uFi0P8A81qrx+HVjAMdaz9dpxYOTgy9BJ9JaYnfHOCFHrpewtoZhJmTUXZuz7QUaU5jnSykgwPx6DxphUUqNx6kAPu2qvcl47MzQDIqp2hta3h0Y+mwE5QdOgk+dD+1N539FDA58yaHXvM0yxM8ZoZfAwJ6HTfCgMNb37Qv3a3nu3nui5lIywAogidTAC6jKCJLc+HS2t3e+W7QgAFSvInp0kQRPn4Rnuz8b2N62/1cwVx1UkfYYPqFX1nay5jDaSY56kz6iT9tVI4GIrrKRXaR6eks9q7R7y2UR3e6Qq5QIJaFgkkAakcY40ZYzAuqqCIhQPYADQrutYVrpvXnZCrd22oBnKUOZ2YEHUEQsHxom29vKpHPjJ0oorRl+aZthsyNgjdjAu2mQ1PXYTAaoR7KCNt28Rih3bzWl07ikgAaHX9Z/H4VG2XvnicBfUYq412ye6ZIJmBDDX1nrUJ4x8qiCZbCNxhhjtzrl2QE0Ok6VmV1DZv3m9FlZ0EAaR3SdRX0HgtrWmtI4YZXUMp4SCJBrBt/reXH4kZhlNwuoA4h+/8AjHqoe8Z25mr8HbLtuHpBvE35+ym8JbzsFB14dfZHrpJkHRTB616wIeVUgrrpxFXxxNpnJYE+8JrG7VsBe0F18xglAIXxbQmKp7OH+kZHZlyMCrQysrAmD1Vo14cQKj4jaZ4ZyT0zHT38aUw7RNTy7xOpOVlgT+79ldTU6jc5mfr9RXaz0ofQ9f11+YdptDMBJ6akjXxnhJ/Pjc4S1CysEdQRWd4PGZWYCTB1SeKmJgtoePBtTpDCi/YpdcMpRWuIxds3MnMywRyK5QpHVavbSnc8ppLbWO0nMzjeM/pmJ/jXPvtXajbauzib5gibrmD4sa7TSgYjW1oRbFx79mgzaBVA9gFXeBt3L1wIupPuoc2L6Cfuj7BWqbg7MC2zeaBoTJ4ADn4CKFrE3WgTW0dq06QvjnMnYbZdvC2S914VFzO55DoOpPAAcZrMtt7yNfus0ZRpkSfQWOfVjpJq6+Ufe4X27Cy02UhmI/6jidR+yoMDxk0AXr0QeIigNj6Vj+iqNa+a36j+hH7t+dOtOWhpVYbsa8fKp1u5IBGoP59tDdSBNPT2q7EGPYjDAjj7eFUz2mUkEkGYOvH+1WzAsNPV409jNzMYMMMW1qLJ1BZ0DZZCh8pObLJAn3RrRKc8xT4n48qSOf8AZpHyU423iMK9p1AfDxr+ujZoJ/aUggnxWlb0qklQfS7ukTrp9hoG3T2ocJcL207U5WR5kAzlICxyBgyfhRlsfZnz+6cpe0QAWLgFVH7MNJ14aVViWGAIhsrotL2NwfSM2sM05EuXGDwZOcABcxh2UwCVAUwVMe2hXe/DOSigm45IMAHQxy6mNB1kVpa7nAXjczvaUaZM7O5UCAbio2QTx70RIpGy9yGuYhcQLwaypDplDA3CCYBnSAQDIJB5VZK3z1Mhra8dyi3yxl/C4PB2LbAXiQhyozCFUlgoAPUDrx4VneJt3xC3labQCdoTIYEvkk+IVgDrw5Vru8GC7XFWEZ+ztqHZzENIylYLd3hMg8gdOFWN7djCOiZ7C3MmgDsxiNdRmgjieHM02Ep8XP1Sq6myi4EfT/swd7w8fIQB8ahX78iM0DoB9p0n11P3sw6WsZeS26umcsuUzlDa5DHAqSVj9nxqoWyzcAfUDXIqqIW/UajVNx17CJF6OB9kD28TVxs4kLJ58KhWdmNzhfeasu0FsCIaOA4g+dCtfd8qzQ0GjOnJ1F3AAncNgrl6+tq2M1xzlQeETmbooGpPRa2bYRtW1TDJMWkALH6x1LMT1Zizf6qH/kj3dttZvYrP2l1nNoiI7NFCsB5sIM8IAHWtDw2x1TXiTqTV9rcCYpalWdl9ep87b22gNoYwAcMRe/3Hr1O74j/iON/+ze/3Hr1Hgsx7Y1s5E0+qPsFGmO3m7LZ3ZL6TAZuOgB4acpAJ8qhbGwI7CydNbaH/ANVqn3tTJcUgkfRzpx0ZgZ6jUVn2ajzXYUTS0OpqCiuz0OZQ3cTJk6Hn/bqKZYdPOui6cwWJnrHSSfZXWVSJGnuIqShTubtepr1GQjZMi3eHSP8APrp3ZV0wQfMfjTbPyOvKmfnOWCCDHL8KJt3LiKiwVWizPAl2prTNn/KteWzbtrs4YlBbCHIxABUBQrKykAQBGtAu6Zs3VYuoe4p9FjCgciAPS9Z5cKvsXvVbswvdAHAKBA8ulAVmrbGIP4hqqdUgAHXR6jNrY1y4e0tJ81Vj3rNyGFvSfo3Ru8kkjKwUjx0o+3Re1bs3e/N1YZySBKagFRyAMzx1I6isxtb13MXft2bcgO3eYfVUas2vRQTRHgdidpihhklbPZq+IaZdwHchcxHdmFECB3BoaIhO/B4mFdYCME5M0LZrrilFxhmtK0J0cjnxgpOk8/LiRJahQqgKqgABQAIHIADQeAqqwi5LS5VAUMIA9ELmACjrCge+rlL4j0hWiowIkeYE7+YbS3dUBXVoIOuYcQfGCIjoayzbeEuYi4BfxDrbtoqiDGka3GJMMS0z6q2LfTaFooltmXO5JtAkSwT0ynWARx6mgi9gLTkM9tHK8Cyho9RBHu50m2pTT3bnXcCOvzGHsLUivog8H8e0yLDYBRMkNBInlp5VILBNJind4bHZ4u8lleyQNAGp8yJ4CQYHKq+2kanUniTx9VW8ZsO70M1q/iNdNQVF+b3j74kxp7SPw4muIvEnU8STTTtoeNO5pphK1TqZ2o1dl/1nj2mj/JDtg2hjE5EW3HgQXU+4j2VpNneFcpk1jW4TQb5/ZQe0sfwose/WdqdV47CsXUgDEzne3EhtoYxhwOIvH23HNeqv25/8q/8Axbn3mrlOB8jMtkTRNk3v0ez/AA7f3Fqo32s5rdt5PdJUwQOOoJnlIPtq02Un0Fnxtp9wVJuWQylWEqwgjqDWCtvit3fmCmZ2sWAH4ktENoYEy3XUwBx69aZsuZJDEDh4euastv7JaxdhjnVtULA6joY0DDnp486gLcXxaOPOPXwAr0ClXGRyDCK5Q5XuJvq3EQPXFN2tn3XPdtu8ad1S3q00q5wuxLt5Myp3eUmJ8tPeYoq3Rw120ly3ctlQXDK0iCSAGBg8so9tAttWtflwT7Qxa6zuZ/fwV7DsA6taZlzDkcpJGsHSSDoelcwuGa5dRCdXYCePEjXWjvePcy5fudqt0AkBcrDQAaDKwnz1HGajYTcgKgzuRdDAqbdxDkyzBIdRnM5T6ageNcl6lckjMjxv6iXeytiYexc7SzbcPlK965m0gS2o9IxrGmulFOwNoJmuAmGYjQ6nKqgaAD0ZJPrqBi91rtkS6XgNBmX6TyOVAZM9Rp4DWq25hbyW1e9aKqdQZHdJ4K8f8tyIOU9aSU2BvIQYTbVZ1wYfXd58Ol63Za+kwXYIHYj0QoYAd2Qxb/TUveXe1bGF7Swy3GJC8eE8yOMzA4c6zKziVDAhSW8+fnVzs64b15QoP0YzsVMlQCOGupzQOXOmRqWc7QO5J0qqucyk3gtX224rXWn6MX0HEKvZFSndkKe0BUnTMfMVa3MRHGRQxvbtO3ZxGIeLd3PbTDpkz24AQXTcyZtMtzIhXSCDEGh1t7LhfNbVcOsD6JJZCRxYi6zQT0WPxqNRpTYcgxdzux/Ue34QDFZtRnRSfMZlkdNFHrmqFTU3a+2WxJV2RUyjIIB1E5iWk8ZPDgJqtV/HwA/zTlKlawG7g5YYt7ZY9khRBwzvnf8A1EAL6go8zTSimlY8hPXXT1U5mo4lYWbl6JdPVlHsBP4iiBsR4VUbo2/0aetx/cEH4e+rh10rzerfNzTpmG2W/Sb/APEf7xrte2yP0m//ABX+8a9Wwh+UQkKRtwtg7SWGdXyqLmU5GUKoCrI1Cu2diRpFpOGoqNsvfFgCtxTeCgBGBAaZ4EkfSCNATrwmar9kYCcRg7Rd1F5rQt3UaHTtGVGgTIIadDEgAxBBos2bu3auY2yuNAvjFkm3cst2LM+S1ebtECwZF5eEc45iq+GvbtI4klQAcyBid5rF0NbuW3FuPTGUw0fVg+kDEQfOAah7rbUwNkscZg7mKmcri5lyx6OW3KiTpLFjHIdYm9mA+bY6/ZAIW28W80FgjAMnUTlI/wA1SPd6mi10pUML1KDIhngvlEuW8StxcPbNlT/yXAdmX98jS4BwIAHUGtS25bsXMKuOswbbqGMKBIbQMR9Vge6w+GvzwMZHCiPZnyh3bWB+ZQOyN1nZjqcpyMLa9FzqWJ1JzcqrZUhQgCGV23A5hXZ3vR2ZVdSQdVI+w8CPEGp9ja6HRkAnTp7KCbtxHPbWgqP9ZQAFfxAGiv4jQ86lYPaqsIJrJZCOVjwf3m/7Axq3sLaOhlMrT+zKkHrwp02UcMBluKZGWQR0I8p5VnPyd43tTcshjNo9vb19IaK6HqJCt/rbrRbcPZntcvcIGcL6SONSwHMQJI5gVqpadgMzLFwxkLanyaWLkm2Tbnkp08wPq8tOFM4bd+3grRtGFLnu3GY/ScYRzAysJMREe2XztjMjsGBNts4YaBlIzBQ0mRGmnGDzBoW+UTeP/hoBk5ihUNKkjMDlM6yNNeMA9alWTOQOZGWIwTMy38xJuY+/xy2yLaTHoqNDppJMtp+tVHhShkOG0BjKVGvItKmR4D20vFYprjM7mWbU8B4aAcNIHqpi0daJmXEfa1H+OdNqve8p+Hxp53lfWJ9/xpoHWrAyJISuXL0RA8gftMcq5ngUkuPd75H4D31fMrCzZG8dq1aRGW65EkkBAJPIajQQB1qwt744eQGW6qzr3VJA5nR5PqoIXEeIHur3zgeX55Um2jpZtxHMjEY2rj1e/eZUIDXHYCeALEgcK9VddPePma7TW1YTEP8ADbOzpbaQvctwVkEdwKSTPPQ+Enwibi7N241hs4Q2CWRkEEOSktERGW3bQDgFtga1na8PZ9lLHwpLxuDkN+pZrXPZzDXaOwbmJuNdvXM9xuLQw0ACqok6gRx41DO5MnRoGun9/ZQyK4KjZZ9/6guYTNuGP+4fdSl3JWOLHnPTw4ULUqu2Wff+p3MKbe6WUaMyeU/YT+YrqboRrnua68BrQma8tR4n+79Tsn3mlbsdpgr63bfeZQQM4aCCCIIAE/ECiC/v5iWJzWhJHeKW3APCNZ0YESCJ4kaisXrxrhU443TuT3NRONuZ2cLlDGSoU5C364B9FjJmOM03jme8Qbi5oBAlTA1JMTOuvGszr1UOnbrdOM0I7KB4WUHM90j2mkpsRV1Fq2OhgzJ8+NZ/ypLVH8U/d/3/ALIxNBxewRcXKbYAkHujLPsHjUF9yrZ+q4jTQt+IoOFeapFDrwHnQwbcdYlXuA/uz7opsbigDV3JjjED2RQk1d+FX8duPr/UmFY3MSdVc+sn8/3rjbn2QYyvw6kx4TGhoUFcHD8+Nd4rPvnT2OwSrduKOCuwGvIEivVCucT516mwDjuEn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0" name="Picture 18" descr="http://t3.gstatic.com/images?q=tbn:ANd9GcTue7U0_jwpd-N95nrrIQIs6jp05Ie_LjBd8FrNixWvKC4p0v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2" y="4448813"/>
            <a:ext cx="3176664" cy="2106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2567217" y="3325354"/>
            <a:ext cx="586290" cy="7191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2567217" y="2387507"/>
            <a:ext cx="586290" cy="7191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7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6" y="274638"/>
            <a:ext cx="837882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Games + Fatigue = Injured!</a:t>
            </a:r>
            <a:endParaRPr lang="en-US" dirty="0"/>
          </a:p>
        </p:txBody>
      </p:sp>
      <p:sp>
        <p:nvSpPr>
          <p:cNvPr id="5" name="AutoShape 6" descr="data:image/jpeg;base64,/9j/4AAQSkZJRgABAQAAAQABAAD/2wCEAAkGBhQSERQUExQWFRUVGBgaGBgYGBgYGBgbGhYYGhgaGB4aHCYfGBkjGRcaHy8gJCcpLCwsGB8xNTAqNSYrLCkBCQoKDgwOGg8PGiwkHyQsLCwsLCwsLCwsLCwsLCwpLCwsLCwsLCwsLCwsLCwsLCwsLCwsLCwsLCksLCwsLCwsLP/AABEIAKwBCAMBIgACEQEDEQH/xAAcAAACAgMBAQAAAAAAAAAAAAACAwEEAAUGBwj/xAA5EAABAgQDBQYFBAMBAAMBAAABAhEAAyExEkFRBAVhcYEGEyKRofAyscHR4QcUQvFSYnIzI1OSFv/EABoBAAMBAQEBAAAAAAAAAAAAAAABAgMEBQb/xAAtEQACAgIBAwIEBQUAAAAAAAAAAQIRAyExBBJBE1FhcYGRFCIy0fGhscHh8P/aAAwDAQACEQMRAD8A3JSKe/OAWBk3DOEpV/s8NSvrHyfAWCSXqK8CKwxLM+cT3b1/HnBBAhNiAmSRqBXMQRSMwG4+kYANDSJSAQaHzhWBipGZFGLnP+oxMsZP7taDSk2NshnEdy1RXh+NYBi8WbQ1EzLL5xXIKjc0vSDSObDNq9YugDnbSUkDWMKiREOkF8Liru8YZ0S4+wEqQ1gPNoUpBpx0tD5QBo9/KCDjP39Yu9UIQJLj4iNaV8s4laiLMW1obfOHqnDPzhJlpUat70jPutjogDOifKB6vxhgQOH1MAWzNPvDoCUzC3ziJiXIcH3lErAo3nEpI4waXAGYGvWJUaWHN6xCU8fk8SX1pxiGACVl7184yY5u3vpEqQL1J4WjDJ1cRSoDJSSOHOJlr1IPJ/SMkpYsCTTpz5wfd6+/SK2BLv7Y/wBwxEsNz6wlcoZuT6xCaGxD/KFVDJGyhwXUeBN+mf4jO6AoS75EOfK0YvMtTq5jBqz84L3oYsYQWApyMT3SVXB5ufWG977ygQdMXDIQ+5rYiBKr4Qw4/mMjJkwCrH7RMPul4HoqGQ3whxoOdIgBSbAQSJmL+LfWDM0u2E87g8DpD2RQKJqnqIchPnA96a6wKp1A9OD19ImrENoIWZpNhAS5ug6i1oLunuT70EKq5ALHxMCUm9SfKMKQDnyhkpIewPEw0MzZkqZzX36wfevpSmog8IFmaAwkWI5CHJ+BkAmlx5MPOJlgjME+n5iH9ecY1bDiXb+4jkAhagHv6wRL5kfKJUjIPEpSdfOFpMYIPUHhAKULN6PD1A8orqSMz7f5Qk0wM7wXu2b+dIATQcqfX38oibLSAXfTmekTs7EuE182jRcCFSJIdTKUok5mg4DSGrkYakucocVs6RbN9OGTvETJOK6QW1r84dMKBSkEF2PrXnBCWGu1KVp5RKFKa9CKfWkQo+2iHaGZ3zcYHvohKjiAr6fe8SZZqBVoXb5YUT3gAcfb2YLvjoRzEClCiLZ/yA1jFTVC78ooCFTDRwPmXy9YJO0UNbQpE0m4bpE4wbNTX7QNMQczbQzM5u7aQrG5ZSS3pGMou5SBwEMMst8XlFRVAYFptnkICcAOA84HvCDUctIkgKzJfqOLQUwFd+ABm+g+kZDglrU4NGQ1QUJ/aoOo6nKHoQAB4jC+4fSvPSJKSDy4wb9wCKwDTjn8nzjDM16QsIGhOdeEMJTkGhSpiMSofj5wQntR/fOFk8iDZ84lcjO3XyeJa9xhKmPpATFgVap9YlSDYH39Yw4hbOGl7AQFk1YjpD8VALcWeFCarkOLekYpYzgktgEoH/IEHh5Q6TKKuLeQ6lgPOKM6bhBLa3LC19GjzXtN27nbQyArBLSGCUlgo5qU1yY7Ol6b1ncuF9ws9EHaGQJqpeMhSVFJN0uKFiCzRssdXBjwhG2E/wAiI9R/T3eRnyCgqJmSzy8FMNTckkhqfDHT1HQ1G8V/LklP3OmSGqojzb+4FUwDWAmyiksQQc3FeHWC78Woed48mnHkonCLgvc+cQ6kgFIxenUiIC0jg/L6xGMP4T6O0NN3wFhIWpV6lq06khoIzBwtnCZG1lXhYuYemXSoipMCvMJBfE/Bq/3DZdswdb+bRBUMQFcJu9W/ukPShKQAAfr1idpcFUYmrGj+9bRE1A4P84CdICiHJBFaFn5teJEjpCakIWlFbnprFgLYexCJotQeZH9xCVauNauIlWKw9oniz/P2IQJSVN4wc3ZqQ1YF8J9j1pAhZYABouqAYpHoL3eFKUDemuR9IlzSrkaGlcoFCZhJLAAhsJANtPeUGvLGNDCgqeOkQEgcOrQeLVIeMNMg+VfeRhJjoXjegoOdYyCw4mLDp6tGRSkAtA4tQ5++UECQPmYRiSBbhT3xESmaHAeuQaHskcZyrNASy5bPlSCCTr+GjO/YUrCoA1yj/iOEAocn53gFT2zZuHt4kTwbF/SKrWgJWC1mbQj6waAm+Co84WDS8TJQVFhbOvrE74Q0m3SLUnZFzThlpL8MhxNh1jbbX2fVI2RapaUzdpAcBXiSK1wg0UpnZ6ExrN+9uJe7ZSZctAmTVB2KgkaYlm4S9ABoY5jdf6m7dtM7AESCm6vCtkpcB3CiSSSEgAEkqAArHtdL0ijFSkrf9DZxjB9s+TiN9b/XMWrvComoY0Y2tk2kc9J2QrL5cwH847n9RdjE5P7pMsy5qFBM9Lggv8K0qFFh6YhdjpHG7vUSUoSnEpRp9Y7XPuWvBDxdkqe09r4kydzE51+sbrdPZHbMQVK8FaLxFFNRRynlFTeG8k7POAlpSrChGIKdQxkeIFiKPlHoG7+1aJmzDaHCQCy0GpDEAgF/iSGIoMSSDkpQxk8rh3Y+RZYqEnF8o3MiWtMtCZkwzFJABWaFRiSAHpA7PtomJSUKCgagg3a/WJXLLVt5dPrHz8u6Um58kAr2NCmKsi40B10EGip8JoDU0f8AMLlpWxBU6SeFm43/AKgkJYFgae84bXxAtFdHqfn5RAUBU1++UJAJHwhQ5scs+cMkJYkYS+jU87Qkm3oZZlhJvQ8G4QcrZFqIZ6m9gz59IclKU6PxrpwELm7bcFVwzPTmK3jqjjUFeR/QQ2dsgQKqCWFRc04i9Y1s5YJoH5n3WGMBRyaavC50gGrkcQfuIxyTjPhUMUVHTobdIhKlVqKVFMoX3LPUnmRB4nYAtGVLwSMAU9k21rBgEGphCppo9a3pSGd5S33P4hOxhLQam9dQOd4jCBxeMSXswOURPllvi8vdBCTGNRNL39KcoJU6gpUvl9orCYdfO3TWGJAzJPrA6QEY6NWnkYyBmJFyD71iYAEpmkFyngBnBIUDdGG9eesLcJuomufvWCC+XlGjiSZMQrRhqKnrAS1W8WLowfSGnUE3zMApTlmPvPlDeuAJKC1gRzt58YxKQ/w9fnCw7s1LuD7rBonasnQQndCslcvMW6RakykS5eOYsByGS4C1f4sMhn0fKF7FLKiA4AUWYZceMcb2n7US1GahSSlcs4UjUP4CDq1TG2DG5PSs9HoVCM/Um6S/v/ByHaneR2ja505VE4sKE/6ooOlPMxvtmnp2HZQVf+iy5FipTEBLioCRiS4s8w3KG5fd+0JVPSqaWSC4cOHHw4v9Qa9GzjZ7w2AbRtC1lWGWnCl3d8IYsbM9HzIJj3+5Y47ORQlnyPt8m+7KKVtMraZk/wAQnEA5AhCWZIHwpAISALBPCNIjd8vY5ylrWVBCikAEhYGE52eoqK0i7L7SSpJSJQCkIASADZjiUeLmnSOV3rtyp01Uxd1VYWAyEcmOM5zlKXDPRzzxY8MYR3Nefb3/ANfcLa9gQoBcoqIUVeFbEiv+Q+J+QiulK0ghlMSCRVnDsW1DnzMdRsMlCEJSq4FfrD9sXLSl0EE55x0PIzzvTVG8/SxGJM1E1TY8IQMwaurkaCOxmYgSgiqXFHMee7u2Rey9xNr/APISFDQu6fMfKPStrnlaJcxP8gxbUfj5R53VRWReouf+RTguy0VkIe+F/PzjCxJBL1pDZOwlVappRix6RcTLQL1aviDh2o2UcccMnuWkYgyNgDAkg2LO3WmfCGKnhIYIByd/m2cVFz2ThS6U6UDZdIqJkqF1Ai7MHHr840eeEFUF9R0NnTHqQkcHJgDJSWokdW9IRMnZuTXKo684JE0EfEE3uQ9845nfLAaggHxBPPXyhfeJy9tyjT7JvuVNmlAWVkGjIWAat4VH4mzNuMbsbOiWHxSxickhVbsS5o1I2/DZavtf2FoWCcyOnu8TUmwtGTZIN0gj59RGTJyUByUgcwPrHMk26SAwU/jAnag5ctwLDyjT727SolS8afFiJSlTEoxJAKg+ZGIFhqI1Gw/qehIZcpKlYw5A/jRmc1UCPlHoYegyTVz/ACr4/sT3HZmYdBw4wCAXqWFMnL+cans/2gmbWFrWFYQSJayBWtQRfqOMbNIJUH96PHLlxelNxTsYwhBrfJ/neIDB2I+v9Q0SRTxEN5HnEJlDJuMY34KAM4Wz91jIYOIEZAgHL3SmmGYORpexirO3dMSAoDEVWZvQfXhC0baqxU45Hmwh53msOCxAbI20ePQvC1tUQU5uNPxJNa28oxEytaPlm/2jZSd6BaQKAA6P0ByEOEsTSHShx/J2HF9bQejjl+mQGtYMHUzt7ECNmdi5PIB+UbBO5UiiVAl3d3DH5a0hc/d7EsriC4EZS6bJHjYCticKCnYJBPUWjzr9QJIXMRhU6gjxaFyWtnlHQ9pt5z5OASUY1EkrxF0iWPCcWgJN8mjiNt7RImXllJzYgjibPHV02PJGpUehjyY30zxt07v5milyCpaUAeJRCRzJaPWJfY3ZZ6AhfeowBPwqtlVJoqw845bs/hkzwVpGIEFJIdiKgh49K2ScjvETk/8AmogTB/8AW+v+uYMeticZPa2clSjF09Pk827ddhFbBhnSlCbs0w4QtmKFN8K+JDkHNjaOORN8YLPUU95R9KdpOzKJmwz5c1zJIEwlBtg8bi+nrHgcvdwmzz3MspSoshIckCwqakm5hZGoshKwZaSousvw/Ed32a7Ls0yclrYJZoP+lcdBF3s32QRJZUwYpr8MKeWp4x2GzyEipLjMP5x5GTLLL+XHx7lNms2vcP7iWZVUhQoTViKpPQ/WNf2W7SSwP280jvJeLEkkApwuFXIxEXYVaOjXt4T8Jfho8Udx7v2b90uZOlSipZSp1gGrAOHo9Lxp0nZ3didvn4DjJ00O2nebqwpDvZgcrBuUXNl7PT1pxKKUaJU786WpG2kdn0SZhmpOIH4EFvDr/wBRrO0HaVMtLqUwdvxzjSPSudvN9kVDHatmn7Wy1bLJBSmZNmqsJaMSUBwxWcnqwaseZb+37tCF93OCsQqEEYUF7EYaL52jZdoP1D2jvJqJSUuVAS1gOrCwBGFTpLpo6Qk8THU9g9x7NtclH7sombQMSu6JIKXIckP4rCjkZkOadeLDjxxuMfrRk43KrPMkdqJySysQTwy5MAI2eydo8aJiFAYpqTLJbxAO4UDkXAz9I9O37+l2yTUnAnuF5KRbql2I8o8j352fm7HNwTEuC+FYfAvlodUxvHLYp4nHZuezv6YbbtiDNROkoS5DlalKLHMIBKRzaNtsn6f7dI2mX30xCkS2qFKOJIOJqi3H5xyW7N+TJSsUuYpBFXBIPINYR0+8+3u0TpcvEQVJcYrFQLMDkSKwskdWh43HiRT7Z7btMiYxmPKWTgKRhszpVqoAirkEEEZgcfO3ko3JjqN4yJ+0SVS1pP8A6BSDdteQ8S//ANGB3d2Lw1WQo06chHP+Ix4o1Gl8EZtKzR7Hs02ZLUkrKZaiFYTVyHZQGRYkPxaG7N2bLuQVB7iO1lbnCaUPBq+zFyVszCzj5feOKfWN8AhG55ikpSMqNllG6RMe9tftFRIGQf5/3FqRNyscwR7aPMyfmdloYAMwfm1dRES5ZdgG0484YzC7RCgocohMYKkMLgRkZ3qf5X0NPSMgArGYWLoKWOTF+gyhCtpLnDNAyZQdjlDELULJZjr9NIEKCi7B9SKx0aIsF5iviAGhSac6C0OSkhNFEH/Zj0DWhStlLM5FPr7pEiQsCqgsa0B4XgXwoQ1AUQcTj/kg/wBCC2ZSSxE1ZDMxoAPqOekVZm8MJqhT28Ie8CNrx2JORcMBr1i4znH9JVh7/MtD7QVWQ2E2xVEocSSoluBjzzauz4Vs6VoU81yFJNAwFB/1zjYdptpM2clKiyEVbJyGc6qwgADiYGRLln4ppBcFkgKLC+LLLzMeup9sLGdLP7O/upICQBOSlJQTR6A4SeLxrey23Tpc/u5uJATSYFCrf4saF+NIVtX6gL2dRly0JPgSnGXJpmxo7Ugd6/qCraUVlShMSGSskghmrdieEdCjGSUvI1Nx4PXN29opCZM2Wsq7tiEp+JTK8JSOFc7Z0jz3szuyUhZXLxEPgBJGJJBIOIXSXGGto0Gxb+E0pSVqlLxMV0CQT/LESyUA3LW5Rs9u7Orlz583YJuOWiVJnABx3qC6Ji+kxGJSSK4nyhzippqSBv2O0m4MIJxp1dr8eP3ipN24Gwa7VctrGk2LtYFygNoR4k/zSrxGlCCPiD/xLw7Zts7wnDgNAQH8QdvCaamPJz4XHUFokvLngAlRZIqXOgzOQF44zffbITUz5ctihSUYFDwqRMSsKKwbkM6Wjod6EqkrlWK0qTyej/XpHkrlCilVwSk8w4jTosKVza3wG0eg7o/VTaJaGWO8my2CVksJiAbTU/5AfCtJBFi4tqd69pl7VNXMmnxLViThJwAEMABkQzP945lM12OdubD6j5R0HZjshN23vu7UEJlJxuQou5YBASCVeK5/jnpHqp0JtsrTNpJFn4w/Yd7TJMyXMSWVLUFA6EHPgRQ84rTMSVKHgBSSCkpNxeovXhACcKFTDiKp5Pl1jWyD6L2Bf7iUicFOiYkKAHEWPEGnSNN2x3GjadnMpVM0nNKhYxxnYLtr+2HcTlgSS5QomiFXKX/xV6HnHU757Ry0yysqGFncVB0ZrvHDlXYz0oSU42eFTkqQtSTQpJB5gsflFqTPKhhDlzblWB3jJmTZ8yZhYKUVXBueGcdFuDc4T4j4lHOzcoc83pq3ycEqOq3VtAKA5cgAFwz087xsUyQc8q+9Y04QQQxFL3oP7i7sqlAl1AA2a5cR4M1uxWbCXKaxHX0rCcBdsLipcfXjEqlqLEKADtW3D5QXcOakPGXHJQAQAaKNPnxiZaFZhIe7CDCQatx6wJ2lqfL1ifkA8S2sa6X+vSMUk2FRx+kAieC1CIIJBe+sSotvYxbOWo44fcMYyHAvrExbixlEqqxAHIvlp9IEzkktiA1FPOJThOnN6+fCAWAMgWzZ356mL5IBEsWCl83e3OMnIJDO4uxdJJytlBrluRTrZucJmoxUBZVL19kw1YjEoJoApHJiOOdBFeYnDcggWehi14qA4SLBr/jlFSds5cOssciARwi09js0m8ECYpinmQNNTFNe7SggoYA6gpaOh2lRY4Q6c2oqNTvBaghXxGhYEcNTnyjqhJvQrOM2pKpk1WEKUS9Egk05R2mx/pdMEuaJ8zBNTIE2XLQy8WILYKVYVQxAf4hWI7J9oNlkMcSpCyEBZZSQtLHvAtQxiY6i4GFLAEPHbbq353kxMxEyXOYmWkEpAMogLQT3ZKk+JGEYg4LuDip7CQ0jxSQWSVHPLWNl2V3xOk7VKXKmKSQoPWhAulQN0kBmipvvCJ0xKPgStQGlCXbg9uEHuNAxkkgMKPETfam0I7L+WI4VOSSyRRzUACwraC23eISgkgpSmuJPtibXeNV4iKpNSxZV9KC0a/fqh3akut3fxOagu0cMbbqyrA2vtVMmDCFlKP8AZiVc8hyAaNZtMwL+Iu2YABqXJLXL5mNbjhpmWz4R3qlpAdB2T7Hr2yay1d1IxBK5xDhJIcABw5IzsHcx7p2f7W7NtXe7u2aYuUuTLwInywCklIYqlqYhRBAJf4qs8fPe5O0E3ZVFSRiSoMpJfCoZPoQ9DG+2f9WNplACXLloKQwPitlRxaGmM1/a5G0bPt08bSyppWVKUPCFOXC0tYKGWVRGqG8BifxB7ihBjN8b+m7VPmT5xCpkwuqjCgYADIAC0VUqf8RXcTRaTNOI4HwHJw3raPRuwm0bvmShsm2h1rWShYKsKSbAF/CdKEOeMeaynsAegjc7o7KbTOIwgpTrX5a5+cJteRxbR3G2dnESJikJUlcu6VD4mt4hkqBlpwvYD0jY7LuKbLPjeZiuS2mba58s4sTdlNRh+H2xjxMrak1WhSpvRUlSf9XF7mnLhDu9UCHS4NySKfeACDcpCamp0iJasiyuWX16xzciRZM4Gjtpm8MxnWnPyhI2Y5EA8chlyg/2p1PEC39xDjY9hzkk1HSv0iEg1c/KsLQumTjj7rDFi4Zxrx4iBRYEpWqx+UMlClnr7Z4QuSQamhy+vOCVtJTTCSObj20LfgY4TlE3DacIyBlTBWnGMhdzQzWhSEqHhPifKoZnpxi0kgaOa0+bHjCPClyAxvTlwhyPFV6Dz5RrLZAyguXPX16QqdMScx1rz9IkyRWp9/WI7nELh2pEjIYDhxGY+/3gCKEkD16QQ2MhwTS97RnfhyEqFKWZ+T3vFUIESMykMYRPUn4T/IFgYsIB1cZt6QG0OaAJNvXhDXIHLbV2ZQpWLCEu7sTUn28a6f2PN0L86m2Wbx2kpJculDjieotrBL2dRokhPEMw5vHSuonHVgeff/x88qZIBDAuHpwja7v7MlCSFJc5kjhwy5aR153eAXJJPM/IQ0ynFCpNNQ0OXVSaoZzkvdYdgCmlcJoaZUoYXvHcYUKevzBjo8YF159OsMMl0lkgg0LG3KM1mldknCL7FOHAye/t4sbJ2OSk1T0d+mrNHXS5aUlnZ8nv6QM2Xibxe+kX+Jm9WM58dmpY14gsYr7V2PSoWpwvHVJ2ZT5dYNOyh6U8878In15J6Yjhx2HQQfiHSLWwdkkS7gL1YuWo1Dm8dVM2FbAy2OblVHe35h6ZShXATqzRb6ibXI9mp2XdyZanCDTRIDaxttn20JBYs54gRKRdiQTkqjGsSnG3iSl3u7gjKOd5H7gi9I3hQpLKSdXf3yhydqBNEhrVUeeflWNObWYcDaFywpLsp7GvrGkc80v3CzeiVKIICSAQeQ51caRWl7GlLYUqZ6kvplrFOXtLHEU1PE/QsYtJ3kbglzlSH6sHzH7FWPVuhWF3oahJBdn42in3wl4cVMVhZ66XjZSd6EhiSBR/8hy+kFO7uYyl/wAXYkfF1NQYtwwyWnQGvl7QFWp6fSCXKJsxI99I2iN3yVAVJw1YFNfekK2jdpJoopDMHtnc2jKXSye4NNAawSFA3A6E/wBQkzgFhIq7vwb0v84sTdlmjFQqZvhJL/8ANLwv9spSXAUGodNG8w0ZelNcoDAAr39MoyECUQ5J5fdoyIoLGAV+IPR7A/KEzAbswqXBtzEAiW1GDmj09dYe9PEG1H9XixCJcxLi4OV26xYINQGbUGvlEJQXOFg7UOdLcIGZsxd2yy00obwgoCWkOWUuoubV0+UNmykWwpOK5a8BOWASMQB0IPvOFTlhgVJUa3Q5HMjRtYKbYEq2JKC4SsP1EWNnlDMJJ5luF4QdqTdK8KdC5c5codKKv5AED+ThumcErrYGTWclRYcgQcnGcV1pZzKIZL4gXJy6iLs1QCXPpfrFZWAkEEpPM15jSFHYOjEzHLYTzDxi5L0Na0Yt/R+8XEyxqawpZXia+tTrlpAn7A0VcIBqgn3nFqUsNTyv5QK0U+B2qWuWsHziUTUsyksSKg+Xsw2tCBWQrwnCXuC1vO8CjY0BsIAYljpqLwU0B/hs3iiDMGtG9nnB40wLDDU8n+ULSsBtOr+QhM2QVJdFTz+8RJBAY05WPHzhdugss4xYMH4faMQHpiw6KBfOzZvCpazS4vyiJ0tKgcQu1RQ8vzCWgLEtbOAyq0JGsBNFHw+ut2EIlgE3KWsDXK7/AFi5LJZnFr6GCxrZWE5swW9Ie4IyOoPrATN3IxEs5e5MSkBNgqnnA0vAcAzZKLVTQ0FvWFp3dmk2+v1iylWZKT0hU2exbAS729fZgt+AJ2eUsEAhLVqDZucZOlH+J/HFiawASRXEwNQDf8QxJUasCflWACTSqVKS4qMvwYYN8GWwIUQajSmjZtC+8ILGnH3fnAze+YlGGtnYPwofbRUXXA7NhsfaTG4IwsbENrpaGneyKBRCkn6Gg45xpB3r+MAp5h+jXh6N44EqQwZRLggHJia8I3Wad8/5FZtEmSQ6RncgU+jVsIyNWVk/Cr3p5RkWs98xQxXcgEs5B4+oiUSdDXWMlo8WHL7xk2Z4TQUD2jl5AbOol8qVLf3FdSiaEqSTanDgIzZSVOCTTSDVNUhNFG5Fa5xSQ/Fhd04DqBtka+dRAyN3AVSSh/8AEuL8czFnZZxUkEs5fLnCdo2gt1HqHjPufAtchrLZYiLUHnzhM3xgUpwIHnrWB25ZSzG5A9YKQagFixpTjC4VhyRKQR8IJ62OY4f3D5csAkslzdgxNoeUAAEDL7xTXtBJyt8jFRd8BwNXKAsGD5QuY9qvkRfrk0RNmkB73vBS6gFvtaFxsBidoIo/pRuBiJkwHOvHhp7ygFJo4JFOljASlfCdRXyeBX4E2HhQbuK+p+sJWgaltAAevCGk8BkPT8Q79qkBxQgPSH3VyHIhtNa5cLaQbUdiwpxEMJoPeZjMIPkYVjor9yciOX39axPeKDAhutOUGA+Va1z/ABAbVNIQ4itN0KhU1K8VGCRmKq8recOZgByppCZC8SQo3/LQsLcjn9YTV6BstS52gf3WCMw1BBPy6Qna0BIBTRyIyXNJUUvSvPL7xNewBL2UYnD+eesYklIoONK+/WGTtjDmppCZRtxLQAOE46Ek8IxBBcBuI551iJaXfy9YyVMc1ANGzzMKqAOajECGCrUdoCRKKUsAEscg49TpnBq8JZIYNAuSxf2IXc/oMGbMOtciKEdDSATQVW/MD6Q3vSSLVpEftwS9me3IQ7oQvxXTh/EZCkziVNwP0jIu2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QUExQWFRUVGBgaGBgYGBgYGBgbGhYYGhgaGB4aHCYfGBkjGRcaHy8gJCcpLCwsGB8xNTAqNSYrLCkBCQoKDgwOGg8PGiwkHyQsLCwsLCwsLCwsLCwsLCwpLCwsLCwsLCwsLCwsLCwsLCwsLCwsLCwsLCksLCwsLCwsLP/AABEIAKwBCAMBIgACEQEDEQH/xAAcAAACAgMBAQAAAAAAAAAAAAACAwEEAAUGBwj/xAA5EAABAgQDBQYFBAMBAAMBAAABAhEAAyExEkFRBAVhcYEGEyKRofAyscHR4QcUQvFSYnIzI1OSFv/EABoBAAMBAQEBAAAAAAAAAAAAAAABAgMEBQb/xAAtEQACAgIBAwIEBQUAAAAAAAAAAQIRAyExBBJBE1FhcYGRFCIy0fGhscHh8P/aAAwDAQACEQMRAD8A3JSKe/OAWBk3DOEpV/s8NSvrHyfAWCSXqK8CKwxLM+cT3b1/HnBBAhNiAmSRqBXMQRSMwG4+kYANDSJSAQaHzhWBipGZFGLnP+oxMsZP7taDSk2NshnEdy1RXh+NYBi8WbQ1EzLL5xXIKjc0vSDSObDNq9YugDnbSUkDWMKiREOkF8Liru8YZ0S4+wEqQ1gPNoUpBpx0tD5QBo9/KCDjP39Yu9UIQJLj4iNaV8s4laiLMW1obfOHqnDPzhJlpUat70jPutjogDOifKB6vxhgQOH1MAWzNPvDoCUzC3ziJiXIcH3lErAo3nEpI4waXAGYGvWJUaWHN6xCU8fk8SX1pxiGACVl7184yY5u3vpEqQL1J4WjDJ1cRSoDJSSOHOJlr1IPJ/SMkpYsCTTpz5wfd6+/SK2BLv7Y/wBwxEsNz6wlcoZuT6xCaGxD/KFVDJGyhwXUeBN+mf4jO6AoS75EOfK0YvMtTq5jBqz84L3oYsYQWApyMT3SVXB5ufWG977ygQdMXDIQ+5rYiBKr4Qw4/mMjJkwCrH7RMPul4HoqGQ3whxoOdIgBSbAQSJmL+LfWDM0u2E87g8DpD2RQKJqnqIchPnA96a6wKp1A9OD19ImrENoIWZpNhAS5ug6i1oLunuT70EKq5ALHxMCUm9SfKMKQDnyhkpIewPEw0MzZkqZzX36wfevpSmog8IFmaAwkWI5CHJ+BkAmlx5MPOJlgjME+n5iH9ecY1bDiXb+4jkAhagHv6wRL5kfKJUjIPEpSdfOFpMYIPUHhAKULN6PD1A8orqSMz7f5Qk0wM7wXu2b+dIATQcqfX38oibLSAXfTmekTs7EuE182jRcCFSJIdTKUok5mg4DSGrkYakucocVs6RbN9OGTvETJOK6QW1r84dMKBSkEF2PrXnBCWGu1KVp5RKFKa9CKfWkQo+2iHaGZ3zcYHvohKjiAr6fe8SZZqBVoXb5YUT3gAcfb2YLvjoRzEClCiLZ/yA1jFTVC78ooCFTDRwPmXy9YJO0UNbQpE0m4bpE4wbNTX7QNMQczbQzM5u7aQrG5ZSS3pGMou5SBwEMMst8XlFRVAYFptnkICcAOA84HvCDUctIkgKzJfqOLQUwFd+ABm+g+kZDglrU4NGQ1QUJ/aoOo6nKHoQAB4jC+4fSvPSJKSDy4wb9wCKwDTjn8nzjDM16QsIGhOdeEMJTkGhSpiMSofj5wQntR/fOFk8iDZ84lcjO3XyeJa9xhKmPpATFgVap9YlSDYH39Yw4hbOGl7AQFk1YjpD8VALcWeFCarkOLekYpYzgktgEoH/IEHh5Q6TKKuLeQ6lgPOKM6bhBLa3LC19GjzXtN27nbQyArBLSGCUlgo5qU1yY7Ol6b1ncuF9ws9EHaGQJqpeMhSVFJN0uKFiCzRssdXBjwhG2E/wAiI9R/T3eRnyCgqJmSzy8FMNTckkhqfDHT1HQ1G8V/LklP3OmSGqojzb+4FUwDWAmyiksQQc3FeHWC78Woed48mnHkonCLgvc+cQ6kgFIxenUiIC0jg/L6xGMP4T6O0NN3wFhIWpV6lq06khoIzBwtnCZG1lXhYuYemXSoipMCvMJBfE/Bq/3DZdswdb+bRBUMQFcJu9W/ukPShKQAAfr1idpcFUYmrGj+9bRE1A4P84CdICiHJBFaFn5teJEjpCakIWlFbnprFgLYexCJotQeZH9xCVauNauIlWKw9oniz/P2IQJSVN4wc3ZqQ1YF8J9j1pAhZYABouqAYpHoL3eFKUDemuR9IlzSrkaGlcoFCZhJLAAhsJANtPeUGvLGNDCgqeOkQEgcOrQeLVIeMNMg+VfeRhJjoXjegoOdYyCw4mLDp6tGRSkAtA4tQ5++UECQPmYRiSBbhT3xESmaHAeuQaHskcZyrNASy5bPlSCCTr+GjO/YUrCoA1yj/iOEAocn53gFT2zZuHt4kTwbF/SKrWgJWC1mbQj6waAm+Co84WDS8TJQVFhbOvrE74Q0m3SLUnZFzThlpL8MhxNh1jbbX2fVI2RapaUzdpAcBXiSK1wg0UpnZ6ExrN+9uJe7ZSZctAmTVB2KgkaYlm4S9ABoY5jdf6m7dtM7AESCm6vCtkpcB3CiSSSEgAEkqAArHtdL0ijFSkrf9DZxjB9s+TiN9b/XMWrvComoY0Y2tk2kc9J2QrL5cwH847n9RdjE5P7pMsy5qFBM9Lggv8K0qFFh6YhdjpHG7vUSUoSnEpRp9Y7XPuWvBDxdkqe09r4kydzE51+sbrdPZHbMQVK8FaLxFFNRRynlFTeG8k7POAlpSrChGIKdQxkeIFiKPlHoG7+1aJmzDaHCQCy0GpDEAgF/iSGIoMSSDkpQxk8rh3Y+RZYqEnF8o3MiWtMtCZkwzFJABWaFRiSAHpA7PtomJSUKCgagg3a/WJXLLVt5dPrHz8u6Um58kAr2NCmKsi40B10EGip8JoDU0f8AMLlpWxBU6SeFm43/AKgkJYFgae84bXxAtFdHqfn5RAUBU1++UJAJHwhQ5scs+cMkJYkYS+jU87Qkm3oZZlhJvQ8G4QcrZFqIZ6m9gz59IclKU6PxrpwELm7bcFVwzPTmK3jqjjUFeR/QQ2dsgQKqCWFRc04i9Y1s5YJoH5n3WGMBRyaavC50gGrkcQfuIxyTjPhUMUVHTobdIhKlVqKVFMoX3LPUnmRB4nYAtGVLwSMAU9k21rBgEGphCppo9a3pSGd5S33P4hOxhLQam9dQOd4jCBxeMSXswOURPllvi8vdBCTGNRNL39KcoJU6gpUvl9orCYdfO3TWGJAzJPrA6QEY6NWnkYyBmJFyD71iYAEpmkFyngBnBIUDdGG9eesLcJuomufvWCC+XlGjiSZMQrRhqKnrAS1W8WLowfSGnUE3zMApTlmPvPlDeuAJKC1gRzt58YxKQ/w9fnCw7s1LuD7rBonasnQQndCslcvMW6RakykS5eOYsByGS4C1f4sMhn0fKF7FLKiA4AUWYZceMcb2n7US1GahSSlcs4UjUP4CDq1TG2DG5PSs9HoVCM/Um6S/v/ByHaneR2ja505VE4sKE/6ooOlPMxvtmnp2HZQVf+iy5FipTEBLioCRiS4s8w3KG5fd+0JVPSqaWSC4cOHHw4v9Qa9GzjZ7w2AbRtC1lWGWnCl3d8IYsbM9HzIJj3+5Y47ORQlnyPt8m+7KKVtMraZk/wAQnEA5AhCWZIHwpAISALBPCNIjd8vY5ylrWVBCikAEhYGE52eoqK0i7L7SSpJSJQCkIASADZjiUeLmnSOV3rtyp01Uxd1VYWAyEcmOM5zlKXDPRzzxY8MYR3Nefb3/ANfcLa9gQoBcoqIUVeFbEiv+Q+J+QiulK0ghlMSCRVnDsW1DnzMdRsMlCEJSq4FfrD9sXLSl0EE55x0PIzzvTVG8/SxGJM1E1TY8IQMwaurkaCOxmYgSgiqXFHMee7u2Rey9xNr/APISFDQu6fMfKPStrnlaJcxP8gxbUfj5R53VRWReouf+RTguy0VkIe+F/PzjCxJBL1pDZOwlVappRix6RcTLQL1aviDh2o2UcccMnuWkYgyNgDAkg2LO3WmfCGKnhIYIByd/m2cVFz2ThS6U6UDZdIqJkqF1Ai7MHHr840eeEFUF9R0NnTHqQkcHJgDJSWokdW9IRMnZuTXKo684JE0EfEE3uQ9845nfLAaggHxBPPXyhfeJy9tyjT7JvuVNmlAWVkGjIWAat4VH4mzNuMbsbOiWHxSxickhVbsS5o1I2/DZavtf2FoWCcyOnu8TUmwtGTZIN0gj59RGTJyUByUgcwPrHMk26SAwU/jAnag5ctwLDyjT727SolS8afFiJSlTEoxJAKg+ZGIFhqI1Gw/qehIZcpKlYw5A/jRmc1UCPlHoYegyTVz/ACr4/sT3HZmYdBw4wCAXqWFMnL+cans/2gmbWFrWFYQSJayBWtQRfqOMbNIJUH96PHLlxelNxTsYwhBrfJ/neIDB2I+v9Q0SRTxEN5HnEJlDJuMY34KAM4Wz91jIYOIEZAgHL3SmmGYORpexirO3dMSAoDEVWZvQfXhC0baqxU45Hmwh53msOCxAbI20ePQvC1tUQU5uNPxJNa28oxEytaPlm/2jZSd6BaQKAA6P0ByEOEsTSHShx/J2HF9bQejjl+mQGtYMHUzt7ECNmdi5PIB+UbBO5UiiVAl3d3DH5a0hc/d7EsriC4EZS6bJHjYCticKCnYJBPUWjzr9QJIXMRhU6gjxaFyWtnlHQ9pt5z5OASUY1EkrxF0iWPCcWgJN8mjiNt7RImXllJzYgjibPHV02PJGpUehjyY30zxt07v5milyCpaUAeJRCRzJaPWJfY3ZZ6AhfeowBPwqtlVJoqw845bs/hkzwVpGIEFJIdiKgh49K2ScjvETk/8AmogTB/8AW+v+uYMeticZPa2clSjF09Pk827ddhFbBhnSlCbs0w4QtmKFN8K+JDkHNjaOORN8YLPUU95R9KdpOzKJmwz5c1zJIEwlBtg8bi+nrHgcvdwmzz3MspSoshIckCwqakm5hZGoshKwZaSousvw/Ed32a7Ls0yclrYJZoP+lcdBF3s32QRJZUwYpr8MKeWp4x2GzyEipLjMP5x5GTLLL+XHx7lNms2vcP7iWZVUhQoTViKpPQ/WNf2W7SSwP280jvJeLEkkApwuFXIxEXYVaOjXt4T8Jfho8Udx7v2b90uZOlSipZSp1gGrAOHo9Lxp0nZ3didvn4DjJ00O2nebqwpDvZgcrBuUXNl7PT1pxKKUaJU786WpG2kdn0SZhmpOIH4EFvDr/wBRrO0HaVMtLqUwdvxzjSPSudvN9kVDHatmn7Wy1bLJBSmZNmqsJaMSUBwxWcnqwaseZb+37tCF93OCsQqEEYUF7EYaL52jZdoP1D2jvJqJSUuVAS1gOrCwBGFTpLpo6Qk8THU9g9x7NtclH7sombQMSu6JIKXIckP4rCjkZkOadeLDjxxuMfrRk43KrPMkdqJySysQTwy5MAI2eydo8aJiFAYpqTLJbxAO4UDkXAz9I9O37+l2yTUnAnuF5KRbql2I8o8j352fm7HNwTEuC+FYfAvlodUxvHLYp4nHZuezv6YbbtiDNROkoS5DlalKLHMIBKRzaNtsn6f7dI2mX30xCkS2qFKOJIOJqi3H5xyW7N+TJSsUuYpBFXBIPINYR0+8+3u0TpcvEQVJcYrFQLMDkSKwskdWh43HiRT7Z7btMiYxmPKWTgKRhszpVqoAirkEEEZgcfO3ko3JjqN4yJ+0SVS1pP8A6BSDdteQ8S//ANGB3d2Lw1WQo06chHP+Ix4o1Gl8EZtKzR7Hs02ZLUkrKZaiFYTVyHZQGRYkPxaG7N2bLuQVB7iO1lbnCaUPBq+zFyVszCzj5feOKfWN8AhG55ikpSMqNllG6RMe9tftFRIGQf5/3FqRNyscwR7aPMyfmdloYAMwfm1dRES5ZdgG0484YzC7RCgocohMYKkMLgRkZ3qf5X0NPSMgArGYWLoKWOTF+gyhCtpLnDNAyZQdjlDELULJZjr9NIEKCi7B9SKx0aIsF5iviAGhSac6C0OSkhNFEH/Zj0DWhStlLM5FPr7pEiQsCqgsa0B4XgXwoQ1AUQcTj/kg/wBCC2ZSSxE1ZDMxoAPqOekVZm8MJqhT28Ie8CNrx2JORcMBr1i4znH9JVh7/MtD7QVWQ2E2xVEocSSoluBjzzauz4Vs6VoU81yFJNAwFB/1zjYdptpM2clKiyEVbJyGc6qwgADiYGRLln4ppBcFkgKLC+LLLzMeup9sLGdLP7O/upICQBOSlJQTR6A4SeLxrey23Tpc/u5uJATSYFCrf4saF+NIVtX6gL2dRly0JPgSnGXJpmxo7Ugd6/qCraUVlShMSGSskghmrdieEdCjGSUvI1Nx4PXN29opCZM2Wsq7tiEp+JTK8JSOFc7Z0jz3szuyUhZXLxEPgBJGJJBIOIXSXGGto0Gxb+E0pSVqlLxMV0CQT/LESyUA3LW5Rs9u7Orlz583YJuOWiVJnABx3qC6Ji+kxGJSSK4nyhzippqSBv2O0m4MIJxp1dr8eP3ipN24Gwa7VctrGk2LtYFygNoR4k/zSrxGlCCPiD/xLw7Zts7wnDgNAQH8QdvCaamPJz4XHUFokvLngAlRZIqXOgzOQF44zffbITUz5ctihSUYFDwqRMSsKKwbkM6Wjod6EqkrlWK0qTyej/XpHkrlCilVwSk8w4jTosKVza3wG0eg7o/VTaJaGWO8my2CVksJiAbTU/5AfCtJBFi4tqd69pl7VNXMmnxLViThJwAEMABkQzP945lM12OdubD6j5R0HZjshN23vu7UEJlJxuQou5YBASCVeK5/jnpHqp0JtsrTNpJFn4w/Yd7TJMyXMSWVLUFA6EHPgRQ84rTMSVKHgBSSCkpNxeovXhACcKFTDiKp5Pl1jWyD6L2Bf7iUicFOiYkKAHEWPEGnSNN2x3GjadnMpVM0nNKhYxxnYLtr+2HcTlgSS5QomiFXKX/xV6HnHU757Ry0yysqGFncVB0ZrvHDlXYz0oSU42eFTkqQtSTQpJB5gsflFqTPKhhDlzblWB3jJmTZ8yZhYKUVXBueGcdFuDc4T4j4lHOzcoc83pq3ycEqOq3VtAKA5cgAFwz087xsUyQc8q+9Y04QQQxFL3oP7i7sqlAl1AA2a5cR4M1uxWbCXKaxHX0rCcBdsLipcfXjEqlqLEKADtW3D5QXcOakPGXHJQAQAaKNPnxiZaFZhIe7CDCQatx6wJ2lqfL1ifkA8S2sa6X+vSMUk2FRx+kAieC1CIIJBe+sSotvYxbOWo44fcMYyHAvrExbixlEqqxAHIvlp9IEzkktiA1FPOJThOnN6+fCAWAMgWzZ356mL5IBEsWCl83e3OMnIJDO4uxdJJytlBrluRTrZucJmoxUBZVL19kw1YjEoJoApHJiOOdBFeYnDcggWehi14qA4SLBr/jlFSds5cOssciARwi09js0m8ECYpinmQNNTFNe7SggoYA6gpaOh2lRY4Q6c2oqNTvBaghXxGhYEcNTnyjqhJvQrOM2pKpk1WEKUS9Egk05R2mx/pdMEuaJ8zBNTIE2XLQy8WILYKVYVQxAf4hWI7J9oNlkMcSpCyEBZZSQtLHvAtQxiY6i4GFLAEPHbbq353kxMxEyXOYmWkEpAMogLQT3ZKk+JGEYg4LuDip7CQ0jxSQWSVHPLWNl2V3xOk7VKXKmKSQoPWhAulQN0kBmipvvCJ0xKPgStQGlCXbg9uEHuNAxkkgMKPETfam0I7L+WI4VOSSyRRzUACwraC23eISgkgpSmuJPtibXeNV4iKpNSxZV9KC0a/fqh3akut3fxOagu0cMbbqyrA2vtVMmDCFlKP8AZiVc8hyAaNZtMwL+Iu2YABqXJLXL5mNbjhpmWz4R3qlpAdB2T7Hr2yay1d1IxBK5xDhJIcABw5IzsHcx7p2f7W7NtXe7u2aYuUuTLwInywCklIYqlqYhRBAJf4qs8fPe5O0E3ZVFSRiSoMpJfCoZPoQ9DG+2f9WNplACXLloKQwPitlRxaGmM1/a5G0bPt08bSyppWVKUPCFOXC0tYKGWVRGqG8BifxB7ihBjN8b+m7VPmT5xCpkwuqjCgYADIAC0VUqf8RXcTRaTNOI4HwHJw3raPRuwm0bvmShsm2h1rWShYKsKSbAF/CdKEOeMeaynsAegjc7o7KbTOIwgpTrX5a5+cJteRxbR3G2dnESJikJUlcu6VD4mt4hkqBlpwvYD0jY7LuKbLPjeZiuS2mba58s4sTdlNRh+H2xjxMrak1WhSpvRUlSf9XF7mnLhDu9UCHS4NySKfeACDcpCamp0iJasiyuWX16xzciRZM4Gjtpm8MxnWnPyhI2Y5EA8chlyg/2p1PEC39xDjY9hzkk1HSv0iEg1c/KsLQumTjj7rDFi4Zxrx4iBRYEpWqx+UMlClnr7Z4QuSQamhy+vOCVtJTTCSObj20LfgY4TlE3DacIyBlTBWnGMhdzQzWhSEqHhPifKoZnpxi0kgaOa0+bHjCPClyAxvTlwhyPFV6Dz5RrLZAyguXPX16QqdMScx1rz9IkyRWp9/WI7nELh2pEjIYDhxGY+/3gCKEkD16QQ2MhwTS97RnfhyEqFKWZ+T3vFUIESMykMYRPUn4T/IFgYsIB1cZt6QG0OaAJNvXhDXIHLbV2ZQpWLCEu7sTUn28a6f2PN0L86m2Wbx2kpJculDjieotrBL2dRokhPEMw5vHSuonHVgeff/x88qZIBDAuHpwja7v7MlCSFJc5kjhwy5aR153eAXJJPM/IQ0ynFCpNNQ0OXVSaoZzkvdYdgCmlcJoaZUoYXvHcYUKevzBjo8YF159OsMMl0lkgg0LG3KM1mldknCL7FOHAye/t4sbJ2OSk1T0d+mrNHXS5aUlnZ8nv6QM2Xibxe+kX+Jm9WM58dmpY14gsYr7V2PSoWpwvHVJ2ZT5dYNOyh6U8878In15J6Yjhx2HQQfiHSLWwdkkS7gL1YuWo1Dm8dVM2FbAy2OblVHe35h6ZShXATqzRb6ibXI9mp2XdyZanCDTRIDaxttn20JBYs54gRKRdiQTkqjGsSnG3iSl3u7gjKOd5H7gi9I3hQpLKSdXf3yhydqBNEhrVUeeflWNObWYcDaFywpLsp7GvrGkc80v3CzeiVKIICSAQeQ51caRWl7GlLYUqZ6kvplrFOXtLHEU1PE/QsYtJ3kbglzlSH6sHzH7FWPVuhWF3oahJBdn42in3wl4cVMVhZ66XjZSd6EhiSBR/8hy+kFO7uYyl/wAXYkfF1NQYtwwyWnQGvl7QFWp6fSCXKJsxI99I2iN3yVAVJw1YFNfekK2jdpJoopDMHtnc2jKXSye4NNAawSFA3A6E/wBQkzgFhIq7vwb0v84sTdlmjFQqZvhJL/8ANLwv9spSXAUGodNG8w0ZelNcoDAAr39MoyECUQ5J5fdoyIoLGAV+IPR7A/KEzAbswqXBtzEAiW1GDmj09dYe9PEG1H9XixCJcxLi4OV26xYINQGbUGvlEJQXOFg7UOdLcIGZsxd2yy00obwgoCWkOWUuoubV0+UNmykWwpOK5a8BOWASMQB0IPvOFTlhgVJUa3Q5HMjRtYKbYEq2JKC4SsP1EWNnlDMJJ5luF4QdqTdK8KdC5c5codKKv5AED+ThumcErrYGTWclRYcgQcnGcV1pZzKIZL4gXJy6iLs1QCXPpfrFZWAkEEpPM15jSFHYOjEzHLYTzDxi5L0Na0Yt/R+8XEyxqawpZXia+tTrlpAn7A0VcIBqgn3nFqUsNTyv5QK0U+B2qWuWsHziUTUsyksSKg+Xsw2tCBWQrwnCXuC1vO8CjY0BsIAYljpqLwU0B/hs3iiDMGtG9nnB40wLDDU8n+ULSsBtOr+QhM2QVJdFTz+8RJBAY05WPHzhdugss4xYMH4faMQHpiw6KBfOzZvCpazS4vyiJ0tKgcQu1RQ8vzCWgLEtbOAyq0JGsBNFHw+ut2EIlgE3KWsDXK7/AFi5LJZnFr6GCxrZWE5swW9Ie4IyOoPrATN3IxEs5e5MSkBNgqnnA0vAcAzZKLVTQ0FvWFp3dmk2+v1iylWZKT0hU2exbAS729fZgt+AJ2eUsEAhLVqDZucZOlH+J/HFiawASRXEwNQDf8QxJUasCflWACTSqVKS4qMvwYYN8GWwIUQajSmjZtC+8ILGnH3fnAze+YlGGtnYPwofbRUXXA7NhsfaTG4IwsbENrpaGneyKBRCkn6Gg45xpB3r+MAp5h+jXh6N44EqQwZRLggHJia8I3Wad8/5FZtEmSQ6RncgU+jVsIyNWVk/Cr3p5RkWs98xQxXcgEs5B4+oiUSdDXWMlo8WHL7xk2Z4TQUD2jl5AbOol8qVLf3FdSiaEqSTanDgIzZSVOCTTSDVNUhNFG5Fa5xSQ/Fhd04DqBtka+dRAyN3AVSSh/8AEuL8czFnZZxUkEs5fLnCdo2gt1HqHjPufAtchrLZYiLUHnzhM3xgUpwIHnrWB25ZSzG5A9YKQagFixpTjC4VhyRKQR8IJ62OY4f3D5csAkslzdgxNoeUAAEDL7xTXtBJyt8jFRd8BwNXKAsGD5QuY9qvkRfrk0RNmkB73vBS6gFvtaFxsBidoIo/pRuBiJkwHOvHhp7ygFJo4JFOljASlfCdRXyeBX4E2HhQbuK+p+sJWgaltAAevCGk8BkPT8Q79qkBxQgPSH3VyHIhtNa5cLaQbUdiwpxEMJoPeZjMIPkYVjor9yciOX39axPeKDAhutOUGA+Va1z/ABAbVNIQ4itN0KhU1K8VGCRmKq8recOZgByppCZC8SQo3/LQsLcjn9YTV6BstS52gf3WCMw1BBPy6Qna0BIBTRyIyXNJUUvSvPL7xNewBL2UYnD+eesYklIoONK+/WGTtjDmppCZRtxLQAOE46Ek8IxBBcBuI551iJaXfy9YyVMc1ANGzzMKqAOajECGCrUdoCRKKUsAEscg49TpnBq8JZIYNAuSxf2IXc/oMGbMOtciKEdDSATQVW/MD6Q3vSSLVpEftwS9me3IQ7oQvxXTh/EZCkziVNwP0jIu2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data:image/jpeg;base64,/9j/4AAQSkZJRgABAQAAAQABAAD/2wCEAAkGBhQSEBMUExIWEhUVGBoYFxgYGBgYGhgaGxoVGBwXFh0ZGyYfGBklGhcXHy8gIycpLCwtFR49NTAqNScrLSkBCQoKDgwOGg8PGi4lHyEuLDQwLDQ0KSwtLCwvLCwsLCwsLCwsLCwsLSwpLCwsLCksLCwsLCwsLCksLCwpLCwsKf/AABEIAHkAogMBIgACEQEDEQH/xAAcAAABBQEBAQAAAAAAAAAAAAAGAgMEBQcBAAj/xABFEAACAQIDBQQFCAkCBgMAAAABAhEAAwQSIQUGMUFREyJhcTKBkaHRBxQjQrGywfAkUmJyc5PS4fGCsyUzQ1ODojR0o//EABoBAAIDAQEAAAAAAAAAAAAAAAMEAQIFAAb/xAAqEQACAgEEAQIGAwEBAAAAAAABAgADEQQSITETQVEFIjJSYaEUcbHwkf/aAAwDAQACEQMRAD8AqcBs2ybFk9jaJ7K2STbTjkEyY186bui03cXD2fFuyt/01M2XgW+a2T1tIfUUWn1wCqJjvVlLvQNtOYxhSQDI2H2RZiDYtE/uJ8Kl2N1rRMtZt+A7NPfpUvZ+AA7xE1NbCO3BsvvoVSWK24nMmxxjaBK/EbqWIBFi1/LT4VFTdqyxP0Nv+Wnwq6bMqkazUeSB50nbq3cHYeYVUAEq8RuXaYQLSDyRfhVTZ3TtWLmqKw6MoP20dbNuyOMVzH7KRtSM001p67jURY3cE7AMCBKyxs7DFR+j2P5Vv+mkYvY9iNMPZH/it/01V7QxnYkgcAak4XauZOtB0vwyyxiWc4H5MLdq1RQAsRhtl2JM4ez/AC0+FdxexLNxHQYeypaMrdmoymRr3RMRypeABd/CihMCoWatbcaW8eTKAhhkwCxOwrLkZbNoHUEQoBy6aQP80q3usoUBrFuXBykKpgxoG6EnnyNWe1dnhLvapa14tcUCeAnQGT4kr116rtY3Kve1A4c9fyKZDn3lgik5lImzLQw5zWbaMtzL37aA95CcpkTI7Mn1zz1kYXdpWEmwn8tfhTW9e0y6W5OsnKOgAiffHtqfulvstlBavKWQcHGrKCToR9YSesjxq/mIGcZji/DnejyV8nPX4irOyLKrBw9k+Jtp/TUzZ+wcNOti1/LQ/hVntDAi5Fy0wdG1BU6H4Hwpt0CjTlSzE3Bl5H5iDYr779pF2ruxYAzLYtfy0+FQLWwrQEmxaP8A40+FFuDxqPbynjS7Gy1gzqDSFbbPkLE4neQY3YmAbYRRiLwCqALjwAAABmOgA4V6pu8uHUY3FAcBfuj/AN2r1emXGBFt4mlYC/OEw4A4Wbf3Fpu5fyxNTNg2x82w5POzb+4tS8TshbsVhfyDW20jsx1wMZEjYLESPCpB2tlMQKlNuyUtyDypOxNlhiS3vp8KT3wIEsMZjXz7MKcsWQxjhU/F4JE4QKp1vkXYGo50h/BFbF0lxbu4krFWMvo610Ydo1YialhgQBpJ9nmfADWkXNoM2ZbRNtAPS+u/ix+qJ4KOXjVEouuPLcCF3qgxiCm09li4YOutSdnbACeNW121Kr2jLB4XRxtyf+rGrW5OpOq8QeVOpginE+dXse3SrlTxK7Fc/MI3hMAqma5tDGxpUgtFVeMQMZA1qunY6o72EiysJjEgY3M6suaC3PiAdCJ6iQJHSaA8djb/AG0MQsOcygQJHEactPfRftG6ycaH96gPnNm2ncc27LXXPANcUuWiOIR04fqmndPS65J6jlD1MdhBP9SuxuMa44LETHAcAAOAn86mu2bukeyuYvDqmcKS2p7x1JAnWfGKatXYymM3Mgcxxjw86JjPAnoqn8Y6xx1CDZm8F7DPmRpU6Mh9Fh+B8aL8Hti3iFzISP1lPFfA8j5is6v40MRFsIIiFnXWeZPl1NEO49xWuOhJGdQFU6d4SYHiVBI65TQba9ykRL4jVTbX5cYYQzbAiMwMV6/tIhYNRsTiiiwNRwryEOp6xwrPXT9sfSeeAxxMe26T86xE/wDduffauUrbw/S8R/FuffavV6ND8oi5UTbcHZU7NwvX5vZ/20qt2RtbswSxkg1K2Hj1OCwy5uFi0P8A81qrx+HVjAMdaz9dpxYOTgy9BJ9JaYnfHOCFHrpewtoZhJmTUXZuz7QUaU5jnSykgwPx6DxphUUqNx6kAPu2qvcl47MzQDIqp2hta3h0Y+mwE5QdOgk+dD+1N539FDA58yaHXvM0yxM8ZoZfAwJ6HTfCgMNb37Qv3a3nu3nui5lIywAogidTAC6jKCJLc+HS2t3e+W7QgAFSvInp0kQRPn4Rnuz8b2N62/1cwVx1UkfYYPqFX1nay5jDaSY56kz6iT9tVI4GIrrKRXaR6eks9q7R7y2UR3e6Qq5QIJaFgkkAakcY40ZYzAuqqCIhQPYADQrutYVrpvXnZCrd22oBnKUOZ2YEHUEQsHxom29vKpHPjJ0oorRl+aZthsyNgjdjAu2mQ1PXYTAaoR7KCNt28Rih3bzWl07ikgAaHX9Z/H4VG2XvnicBfUYq412ye6ZIJmBDDX1nrUJ4x8qiCZbCNxhhjtzrl2QE0Ok6VmV1DZv3m9FlZ0EAaR3SdRX0HgtrWmtI4YZXUMp4SCJBrBt/reXH4kZhlNwuoA4h+/8AjHqoe8Z25mr8HbLtuHpBvE35+ym8JbzsFB14dfZHrpJkHRTB616wIeVUgrrpxFXxxNpnJYE+8JrG7VsBe0F18xglAIXxbQmKp7OH+kZHZlyMCrQysrAmD1Vo14cQKj4jaZ4ZyT0zHT38aUw7RNTy7xOpOVlgT+79ldTU6jc5mfr9RXaz0ofQ9f11+YdptDMBJ6akjXxnhJ/Pjc4S1CysEdQRWd4PGZWYCTB1SeKmJgtoePBtTpDCi/YpdcMpRWuIxds3MnMywRyK5QpHVavbSnc8ppLbWO0nMzjeM/pmJ/jXPvtXajbauzib5gibrmD4sa7TSgYjW1oRbFx79mgzaBVA9gFXeBt3L1wIupPuoc2L6Cfuj7BWqbg7MC2zeaBoTJ4ADn4CKFrE3WgTW0dq06QvjnMnYbZdvC2S914VFzO55DoOpPAAcZrMtt7yNfus0ZRpkSfQWOfVjpJq6+Ufe4X27Cy02UhmI/6jidR+yoMDxk0AXr0QeIigNj6Vj+iqNa+a36j+hH7t+dOtOWhpVYbsa8fKp1u5IBGoP59tDdSBNPT2q7EGPYjDAjj7eFUz2mUkEkGYOvH+1WzAsNPV409jNzMYMMMW1qLJ1BZ0DZZCh8pObLJAn3RrRKc8xT4n48qSOf8AZpHyU423iMK9p1AfDxr+ujZoJ/aUggnxWlb0qklQfS7ukTrp9hoG3T2ocJcL207U5WR5kAzlICxyBgyfhRlsfZnz+6cpe0QAWLgFVH7MNJ14aVViWGAIhsrotL2NwfSM2sM05EuXGDwZOcABcxh2UwCVAUwVMe2hXe/DOSigm45IMAHQxy6mNB1kVpa7nAXjczvaUaZM7O5UCAbio2QTx70RIpGy9yGuYhcQLwaypDplDA3CCYBnSAQDIJB5VZK3z1Mhra8dyi3yxl/C4PB2LbAXiQhyozCFUlgoAPUDrx4VneJt3xC3labQCdoTIYEvkk+IVgDrw5Vru8GC7XFWEZ+ztqHZzENIylYLd3hMg8gdOFWN7djCOiZ7C3MmgDsxiNdRmgjieHM02Ep8XP1Sq6myi4EfT/swd7w8fIQB8ahX78iM0DoB9p0n11P3sw6WsZeS26umcsuUzlDa5DHAqSVj9nxqoWyzcAfUDXIqqIW/UajVNx17CJF6OB9kD28TVxs4kLJ58KhWdmNzhfeasu0FsCIaOA4g+dCtfd8qzQ0GjOnJ1F3AAncNgrl6+tq2M1xzlQeETmbooGpPRa2bYRtW1TDJMWkALH6x1LMT1Zizf6qH/kj3dttZvYrP2l1nNoiI7NFCsB5sIM8IAHWtDw2x1TXiTqTV9rcCYpalWdl9ep87b22gNoYwAcMRe/3Hr1O74j/iON/+ze/3Hr1Hgsx7Y1s5E0+qPsFGmO3m7LZ3ZL6TAZuOgB4acpAJ8qhbGwI7CydNbaH/ANVqn3tTJcUgkfRzpx0ZgZ6jUVn2ajzXYUTS0OpqCiuz0OZQ3cTJk6Hn/bqKZYdPOui6cwWJnrHSSfZXWVSJGnuIqShTubtepr1GQjZMi3eHSP8APrp3ZV0wQfMfjTbPyOvKmfnOWCCDHL8KJt3LiKiwVWizPAl2prTNn/KteWzbtrs4YlBbCHIxABUBQrKykAQBGtAu6Zs3VYuoe4p9FjCgciAPS9Z5cKvsXvVbswvdAHAKBA8ulAVmrbGIP4hqqdUgAHXR6jNrY1y4e0tJ81Vj3rNyGFvSfo3Ru8kkjKwUjx0o+3Re1bs3e/N1YZySBKagFRyAMzx1I6isxtb13MXft2bcgO3eYfVUas2vRQTRHgdidpihhklbPZq+IaZdwHchcxHdmFECB3BoaIhO/B4mFdYCME5M0LZrrilFxhmtK0J0cjnxgpOk8/LiRJahQqgKqgABQAIHIADQeAqqwi5LS5VAUMIA9ELmACjrCge+rlL4j0hWiowIkeYE7+YbS3dUBXVoIOuYcQfGCIjoayzbeEuYi4BfxDrbtoqiDGka3GJMMS0z6q2LfTaFooltmXO5JtAkSwT0ynWARx6mgi9gLTkM9tHK8Cyho9RBHu50m2pTT3bnXcCOvzGHsLUivog8H8e0yLDYBRMkNBInlp5VILBNJind4bHZ4u8lleyQNAGp8yJ4CQYHKq+2kanUniTx9VW8ZsO70M1q/iNdNQVF+b3j74kxp7SPw4muIvEnU8STTTtoeNO5pphK1TqZ2o1dl/1nj2mj/JDtg2hjE5EW3HgQXU+4j2VpNneFcpk1jW4TQb5/ZQe0sfwose/WdqdV47CsXUgDEzne3EhtoYxhwOIvH23HNeqv25/8q/8Axbn3mrlOB8jMtkTRNk3v0ez/AA7f3Fqo32s5rdt5PdJUwQOOoJnlIPtq02Un0Fnxtp9wVJuWQylWEqwgjqDWCtvit3fmCmZ2sWAH4ktENoYEy3XUwBx69aZsuZJDEDh4euastv7JaxdhjnVtULA6joY0DDnp486gLcXxaOPOPXwAr0ClXGRyDCK5Q5XuJvq3EQPXFN2tn3XPdtu8ad1S3q00q5wuxLt5Myp3eUmJ8tPeYoq3Rw120ly3ctlQXDK0iCSAGBg8so9tAttWtflwT7Qxa6zuZ/fwV7DsA6taZlzDkcpJGsHSSDoelcwuGa5dRCdXYCePEjXWjvePcy5fudqt0AkBcrDQAaDKwnz1HGajYTcgKgzuRdDAqbdxDkyzBIdRnM5T6ageNcl6lckjMjxv6iXeytiYexc7SzbcPlK965m0gS2o9IxrGmulFOwNoJmuAmGYjQ6nKqgaAD0ZJPrqBi91rtkS6XgNBmX6TyOVAZM9Rp4DWq25hbyW1e9aKqdQZHdJ4K8f8tyIOU9aSU2BvIQYTbVZ1wYfXd58Ol63Za+kwXYIHYj0QoYAd2Qxb/TUveXe1bGF7Swy3GJC8eE8yOMzA4c6zKziVDAhSW8+fnVzs64b15QoP0YzsVMlQCOGupzQOXOmRqWc7QO5J0qqucyk3gtX224rXWn6MX0HEKvZFSndkKe0BUnTMfMVa3MRHGRQxvbtO3ZxGIeLd3PbTDpkz24AQXTcyZtMtzIhXSCDEGh1t7LhfNbVcOsD6JJZCRxYi6zQT0WPxqNRpTYcgxdzux/Ue34QDFZtRnRSfMZlkdNFHrmqFTU3a+2WxJV2RUyjIIB1E5iWk8ZPDgJqtV/HwA/zTlKlawG7g5YYt7ZY9khRBwzvnf8A1EAL6go8zTSimlY8hPXXT1U5mo4lYWbl6JdPVlHsBP4iiBsR4VUbo2/0aetx/cEH4e+rh10rzerfNzTpmG2W/Sb/APEf7xrte2yP0m//ABX+8a9Wwh+UQkKRtwtg7SWGdXyqLmU5GUKoCrI1Cu2diRpFpOGoqNsvfFgCtxTeCgBGBAaZ4EkfSCNATrwmar9kYCcRg7Rd1F5rQt3UaHTtGVGgTIIadDEgAxBBos2bu3auY2yuNAvjFkm3cst2LM+S1ebtECwZF5eEc45iq+GvbtI4klQAcyBid5rF0NbuW3FuPTGUw0fVg+kDEQfOAah7rbUwNkscZg7mKmcri5lyx6OW3KiTpLFjHIdYm9mA+bY6/ZAIW28W80FgjAMnUTlI/wA1SPd6mi10pUML1KDIhngvlEuW8StxcPbNlT/yXAdmX98jS4BwIAHUGtS25bsXMKuOswbbqGMKBIbQMR9Vge6w+GvzwMZHCiPZnyh3bWB+ZQOyN1nZjqcpyMLa9FzqWJ1JzcqrZUhQgCGV23A5hXZ3vR2ZVdSQdVI+w8CPEGp9ja6HRkAnTp7KCbtxHPbWgqP9ZQAFfxAGiv4jQ86lYPaqsIJrJZCOVjwf3m/7Axq3sLaOhlMrT+zKkHrwp02UcMBluKZGWQR0I8p5VnPyd43tTcshjNo9vb19IaK6HqJCt/rbrRbcPZntcvcIGcL6SONSwHMQJI5gVqpadgMzLFwxkLanyaWLkm2Tbnkp08wPq8tOFM4bd+3grRtGFLnu3GY/ScYRzAysJMREe2XztjMjsGBNts4YaBlIzBQ0mRGmnGDzBoW+UTeP/hoBk5ihUNKkjMDlM6yNNeMA9alWTOQOZGWIwTMy38xJuY+/xy2yLaTHoqNDppJMtp+tVHhShkOG0BjKVGvItKmR4D20vFYprjM7mWbU8B4aAcNIHqpi0daJmXEfa1H+OdNqve8p+Hxp53lfWJ9/xpoHWrAyJISuXL0RA8gftMcq5ngUkuPd75H4D31fMrCzZG8dq1aRGW65EkkBAJPIajQQB1qwt744eQGW6qzr3VJA5nR5PqoIXEeIHur3zgeX55Um2jpZtxHMjEY2rj1e/eZUIDXHYCeALEgcK9VddPePma7TW1YTEP8ADbOzpbaQvctwVkEdwKSTPPQ+Enwibi7N241hs4Q2CWRkEEOSktERGW3bQDgFtga1na8PZ9lLHwpLxuDkN+pZrXPZzDXaOwbmJuNdvXM9xuLQw0ACqok6gRx41DO5MnRoGun9/ZQyK4KjZZ9/6guYTNuGP+4fdSl3JWOLHnPTw4ULUqu2Wff+p3MKbe6WUaMyeU/YT+YrqboRrnua68BrQma8tR4n+79Tsn3mlbsdpgr63bfeZQQM4aCCCIIAE/ECiC/v5iWJzWhJHeKW3APCNZ0YESCJ4kaisXrxrhU443TuT3NRONuZ2cLlDGSoU5C364B9FjJmOM03jme8Qbi5oBAlTA1JMTOuvGszr1UOnbrdOM0I7KB4WUHM90j2mkpsRV1Fq2OhgzJ8+NZ/ypLVH8U/d/3/ALIxNBxewRcXKbYAkHujLPsHjUF9yrZ+q4jTQt+IoOFeapFDrwHnQwbcdYlXuA/uz7opsbigDV3JjjED2RQk1d+FX8duPr/UmFY3MSdVc+sn8/3rjbn2QYyvw6kx4TGhoUFcHD8+Nd4rPvnT2OwSrduKOCuwGvIEivVCucT516mwDjuE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data:image/jpeg;base64,/9j/4AAQSkZJRgABAQAAAQABAAD/2wCEAAkGBhQSEBMUExIWEhUVGBoYFxgYGBgYGhgaGxoVGBwXFh0ZGyYfGBklGhcXHy8gIycpLCwtFR49NTAqNScrLSkBCQoKDgwOGg8PGi4lHyEuLDQwLDQ0KSwtLCwvLCwsLCwsLCwsLCwsLSwpLCwsLCksLCwsLCwsLCksLCwpLCwsKf/AABEIAHkAogMBIgACEQEDEQH/xAAcAAABBQEBAQAAAAAAAAAAAAAGAgMEBQcBAAj/xABFEAACAQIDBQQFCAkCBgMAAAABAhEAAwQSIQUGMUFREyJhcTKBkaHRBxQjQrGywfAkUmJyc5PS4fGCsyUzQ1ODojR0o//EABoBAAIDAQEAAAAAAAAAAAAAAAMEAQIFAAb/xAAqEQACAgEEAQIGAwEBAAAAAAABAgADEQQSITETQVEFIjJSYaEUcbHwkf/aAAwDAQACEQMRAD8AqcBs2ybFk9jaJ7K2STbTjkEyY186bui03cXD2fFuyt/01M2XgW+a2T1tIfUUWn1wCqJjvVlLvQNtOYxhSQDI2H2RZiDYtE/uJ8Kl2N1rRMtZt+A7NPfpUvZ+AA7xE1NbCO3BsvvoVSWK24nMmxxjaBK/EbqWIBFi1/LT4VFTdqyxP0Nv+Wnwq6bMqkazUeSB50nbq3cHYeYVUAEq8RuXaYQLSDyRfhVTZ3TtWLmqKw6MoP20dbNuyOMVzH7KRtSM001p67jURY3cE7AMCBKyxs7DFR+j2P5Vv+mkYvY9iNMPZH/it/01V7QxnYkgcAak4XauZOtB0vwyyxiWc4H5MLdq1RQAsRhtl2JM4ez/AC0+FdxexLNxHQYeypaMrdmoymRr3RMRypeABd/CihMCoWatbcaW8eTKAhhkwCxOwrLkZbNoHUEQoBy6aQP80q3usoUBrFuXBykKpgxoG6EnnyNWe1dnhLvapa14tcUCeAnQGT4kr116rtY3Kve1A4c9fyKZDn3lgik5lImzLQw5zWbaMtzL37aA95CcpkTI7Mn1zz1kYXdpWEmwn8tfhTW9e0y6W5OsnKOgAiffHtqfulvstlBavKWQcHGrKCToR9YSesjxq/mIGcZji/DnejyV8nPX4irOyLKrBw9k+Jtp/TUzZ+wcNOti1/LQ/hVntDAi5Fy0wdG1BU6H4Hwpt0CjTlSzE3Bl5H5iDYr779pF2ruxYAzLYtfy0+FQLWwrQEmxaP8A40+FFuDxqPbynjS7Gy1gzqDSFbbPkLE4neQY3YmAbYRRiLwCqALjwAAABmOgA4V6pu8uHUY3FAcBfuj/AN2r1emXGBFt4mlYC/OEw4A4Wbf3Fpu5fyxNTNg2x82w5POzb+4tS8TshbsVhfyDW20jsx1wMZEjYLESPCpB2tlMQKlNuyUtyDypOxNlhiS3vp8KT3wIEsMZjXz7MKcsWQxjhU/F4JE4QKp1vkXYGo50h/BFbF0lxbu4krFWMvo610Ydo1YialhgQBpJ9nmfADWkXNoM2ZbRNtAPS+u/ix+qJ4KOXjVEouuPLcCF3qgxiCm09li4YOutSdnbACeNW121Kr2jLB4XRxtyf+rGrW5OpOq8QeVOpginE+dXse3SrlTxK7Fc/MI3hMAqma5tDGxpUgtFVeMQMZA1qunY6o72EiysJjEgY3M6suaC3PiAdCJ6iQJHSaA8djb/AG0MQsOcygQJHEactPfRftG6ycaH96gPnNm2ncc27LXXPANcUuWiOIR04fqmndPS65J6jlD1MdhBP9SuxuMa44LETHAcAAOAn86mu2bukeyuYvDqmcKS2p7x1JAnWfGKatXYymM3Mgcxxjw86JjPAnoqn8Y6xx1CDZm8F7DPmRpU6Mh9Fh+B8aL8Hti3iFzISP1lPFfA8j5is6v40MRFsIIiFnXWeZPl1NEO49xWuOhJGdQFU6d4SYHiVBI65TQba9ykRL4jVTbX5cYYQzbAiMwMV6/tIhYNRsTiiiwNRwryEOp6xwrPXT9sfSeeAxxMe26T86xE/wDduffauUrbw/S8R/FuffavV6ND8oi5UTbcHZU7NwvX5vZ/20qt2RtbswSxkg1K2Hj1OCwy5uFi0P8A81qrx+HVjAMdaz9dpxYOTgy9BJ9JaYnfHOCFHrpewtoZhJmTUXZuz7QUaU5jnSykgwPx6DxphUUqNx6kAPu2qvcl47MzQDIqp2hta3h0Y+mwE5QdOgk+dD+1N539FDA58yaHXvM0yxM8ZoZfAwJ6HTfCgMNb37Qv3a3nu3nui5lIywAogidTAC6jKCJLc+HS2t3e+W7QgAFSvInp0kQRPn4Rnuz8b2N62/1cwVx1UkfYYPqFX1nay5jDaSY56kz6iT9tVI4GIrrKRXaR6eks9q7R7y2UR3e6Qq5QIJaFgkkAakcY40ZYzAuqqCIhQPYADQrutYVrpvXnZCrd22oBnKUOZ2YEHUEQsHxom29vKpHPjJ0oorRl+aZthsyNgjdjAu2mQ1PXYTAaoR7KCNt28Rih3bzWl07ikgAaHX9Z/H4VG2XvnicBfUYq412ye6ZIJmBDDX1nrUJ4x8qiCZbCNxhhjtzrl2QE0Ok6VmV1DZv3m9FlZ0EAaR3SdRX0HgtrWmtI4YZXUMp4SCJBrBt/reXH4kZhlNwuoA4h+/8AjHqoe8Z25mr8HbLtuHpBvE35+ym8JbzsFB14dfZHrpJkHRTB616wIeVUgrrpxFXxxNpnJYE+8JrG7VsBe0F18xglAIXxbQmKp7OH+kZHZlyMCrQysrAmD1Vo14cQKj4jaZ4ZyT0zHT38aUw7RNTy7xOpOVlgT+79ldTU6jc5mfr9RXaz0ofQ9f11+YdptDMBJ6akjXxnhJ/Pjc4S1CysEdQRWd4PGZWYCTB1SeKmJgtoePBtTpDCi/YpdcMpRWuIxds3MnMywRyK5QpHVavbSnc8ppLbWO0nMzjeM/pmJ/jXPvtXajbauzib5gibrmD4sa7TSgYjW1oRbFx79mgzaBVA9gFXeBt3L1wIupPuoc2L6Cfuj7BWqbg7MC2zeaBoTJ4ADn4CKFrE3WgTW0dq06QvjnMnYbZdvC2S914VFzO55DoOpPAAcZrMtt7yNfus0ZRpkSfQWOfVjpJq6+Ufe4X27Cy02UhmI/6jidR+yoMDxk0AXr0QeIigNj6Vj+iqNa+a36j+hH7t+dOtOWhpVYbsa8fKp1u5IBGoP59tDdSBNPT2q7EGPYjDAjj7eFUz2mUkEkGYOvH+1WzAsNPV409jNzMYMMMW1qLJ1BZ0DZZCh8pObLJAn3RrRKc8xT4n48qSOf8AZpHyU423iMK9p1AfDxr+ujZoJ/aUggnxWlb0qklQfS7ukTrp9hoG3T2ocJcL207U5WR5kAzlICxyBgyfhRlsfZnz+6cpe0QAWLgFVH7MNJ14aVViWGAIhsrotL2NwfSM2sM05EuXGDwZOcABcxh2UwCVAUwVMe2hXe/DOSigm45IMAHQxy6mNB1kVpa7nAXjczvaUaZM7O5UCAbio2QTx70RIpGy9yGuYhcQLwaypDplDA3CCYBnSAQDIJB5VZK3z1Mhra8dyi3yxl/C4PB2LbAXiQhyozCFUlgoAPUDrx4VneJt3xC3labQCdoTIYEvkk+IVgDrw5Vru8GC7XFWEZ+ztqHZzENIylYLd3hMg8gdOFWN7djCOiZ7C3MmgDsxiNdRmgjieHM02Ep8XP1Sq6myi4EfT/swd7w8fIQB8ahX78iM0DoB9p0n11P3sw6WsZeS26umcsuUzlDa5DHAqSVj9nxqoWyzcAfUDXIqqIW/UajVNx17CJF6OB9kD28TVxs4kLJ58KhWdmNzhfeasu0FsCIaOA4g+dCtfd8qzQ0GjOnJ1F3AAncNgrl6+tq2M1xzlQeETmbooGpPRa2bYRtW1TDJMWkALH6x1LMT1Zizf6qH/kj3dttZvYrP2l1nNoiI7NFCsB5sIM8IAHWtDw2x1TXiTqTV9rcCYpalWdl9ep87b22gNoYwAcMRe/3Hr1O74j/iON/+ze/3Hr1Hgsx7Y1s5E0+qPsFGmO3m7LZ3ZL6TAZuOgB4acpAJ8qhbGwI7CydNbaH/ANVqn3tTJcUgkfRzpx0ZgZ6jUVn2ajzXYUTS0OpqCiuz0OZQ3cTJk6Hn/bqKZYdPOui6cwWJnrHSSfZXWVSJGnuIqShTubtepr1GQjZMi3eHSP8APrp3ZV0wQfMfjTbPyOvKmfnOWCCDHL8KJt3LiKiwVWizPAl2prTNn/KteWzbtrs4YlBbCHIxABUBQrKykAQBGtAu6Zs3VYuoe4p9FjCgciAPS9Z5cKvsXvVbswvdAHAKBA8ulAVmrbGIP4hqqdUgAHXR6jNrY1y4e0tJ81Vj3rNyGFvSfo3Ru8kkjKwUjx0o+3Re1bs3e/N1YZySBKagFRyAMzx1I6isxtb13MXft2bcgO3eYfVUas2vRQTRHgdidpihhklbPZq+IaZdwHchcxHdmFECB3BoaIhO/B4mFdYCME5M0LZrrilFxhmtK0J0cjnxgpOk8/LiRJahQqgKqgABQAIHIADQeAqqwi5LS5VAUMIA9ELmACjrCge+rlL4j0hWiowIkeYE7+YbS3dUBXVoIOuYcQfGCIjoayzbeEuYi4BfxDrbtoqiDGka3GJMMS0z6q2LfTaFooltmXO5JtAkSwT0ynWARx6mgi9gLTkM9tHK8Cyho9RBHu50m2pTT3bnXcCOvzGHsLUivog8H8e0yLDYBRMkNBInlp5VILBNJind4bHZ4u8lleyQNAGp8yJ4CQYHKq+2kanUniTx9VW8ZsO70M1q/iNdNQVF+b3j74kxp7SPw4muIvEnU8STTTtoeNO5pphK1TqZ2o1dl/1nj2mj/JDtg2hjE5EW3HgQXU+4j2VpNneFcpk1jW4TQb5/ZQe0sfwose/WdqdV47CsXUgDEzne3EhtoYxhwOIvH23HNeqv25/8q/8Axbn3mrlOB8jMtkTRNk3v0ez/AA7f3Fqo32s5rdt5PdJUwQOOoJnlIPtq02Un0Fnxtp9wVJuWQylWEqwgjqDWCtvit3fmCmZ2sWAH4ktENoYEy3XUwBx69aZsuZJDEDh4euastv7JaxdhjnVtULA6joY0DDnp486gLcXxaOPOPXwAr0ClXGRyDCK5Q5XuJvq3EQPXFN2tn3XPdtu8ad1S3q00q5wuxLt5Myp3eUmJ8tPeYoq3Rw120ly3ctlQXDK0iCSAGBg8so9tAttWtflwT7Qxa6zuZ/fwV7DsA6taZlzDkcpJGsHSSDoelcwuGa5dRCdXYCePEjXWjvePcy5fudqt0AkBcrDQAaDKwnz1HGajYTcgKgzuRdDAqbdxDkyzBIdRnM5T6ageNcl6lckjMjxv6iXeytiYexc7SzbcPlK965m0gS2o9IxrGmulFOwNoJmuAmGYjQ6nKqgaAD0ZJPrqBi91rtkS6XgNBmX6TyOVAZM9Rp4DWq25hbyW1e9aKqdQZHdJ4K8f8tyIOU9aSU2BvIQYTbVZ1wYfXd58Ol63Za+kwXYIHYj0QoYAd2Qxb/TUveXe1bGF7Swy3GJC8eE8yOMzA4c6zKziVDAhSW8+fnVzs64b15QoP0YzsVMlQCOGupzQOXOmRqWc7QO5J0qqucyk3gtX224rXWn6MX0HEKvZFSndkKe0BUnTMfMVa3MRHGRQxvbtO3ZxGIeLd3PbTDpkz24AQXTcyZtMtzIhXSCDEGh1t7LhfNbVcOsD6JJZCRxYi6zQT0WPxqNRpTYcgxdzux/Ue34QDFZtRnRSfMZlkdNFHrmqFTU3a+2WxJV2RUyjIIB1E5iWk8ZPDgJqtV/HwA/zTlKlawG7g5YYt7ZY9khRBwzvnf8A1EAL6go8zTSimlY8hPXXT1U5mo4lYWbl6JdPVlHsBP4iiBsR4VUbo2/0aetx/cEH4e+rh10rzerfNzTpmG2W/Sb/APEf7xrte2yP0m//ABX+8a9Wwh+UQkKRtwtg7SWGdXyqLmU5GUKoCrI1Cu2diRpFpOGoqNsvfFgCtxTeCgBGBAaZ4EkfSCNATrwmar9kYCcRg7Rd1F5rQt3UaHTtGVGgTIIadDEgAxBBos2bu3auY2yuNAvjFkm3cst2LM+S1ebtECwZF5eEc45iq+GvbtI4klQAcyBid5rF0NbuW3FuPTGUw0fVg+kDEQfOAah7rbUwNkscZg7mKmcri5lyx6OW3KiTpLFjHIdYm9mA+bY6/ZAIW28W80FgjAMnUTlI/wA1SPd6mi10pUML1KDIhngvlEuW8StxcPbNlT/yXAdmX98jS4BwIAHUGtS25bsXMKuOswbbqGMKBIbQMR9Vge6w+GvzwMZHCiPZnyh3bWB+ZQOyN1nZjqcpyMLa9FzqWJ1JzcqrZUhQgCGV23A5hXZ3vR2ZVdSQdVI+w8CPEGp9ja6HRkAnTp7KCbtxHPbWgqP9ZQAFfxAGiv4jQ86lYPaqsIJrJZCOVjwf3m/7Axq3sLaOhlMrT+zKkHrwp02UcMBluKZGWQR0I8p5VnPyd43tTcshjNo9vb19IaK6HqJCt/rbrRbcPZntcvcIGcL6SONSwHMQJI5gVqpadgMzLFwxkLanyaWLkm2Tbnkp08wPq8tOFM4bd+3grRtGFLnu3GY/ScYRzAysJMREe2XztjMjsGBNts4YaBlIzBQ0mRGmnGDzBoW+UTeP/hoBk5ihUNKkjMDlM6yNNeMA9alWTOQOZGWIwTMy38xJuY+/xy2yLaTHoqNDppJMtp+tVHhShkOG0BjKVGvItKmR4D20vFYprjM7mWbU8B4aAcNIHqpi0daJmXEfa1H+OdNqve8p+Hxp53lfWJ9/xpoHWrAyJISuXL0RA8gftMcq5ngUkuPd75H4D31fMrCzZG8dq1aRGW65EkkBAJPIajQQB1qwt744eQGW6qzr3VJA5nR5PqoIXEeIHur3zgeX55Um2jpZtxHMjEY2rj1e/eZUIDXHYCeALEgcK9VddPePma7TW1YTEP8ADbOzpbaQvctwVkEdwKSTPPQ+Enwibi7N241hs4Q2CWRkEEOSktERGW3bQDgFtga1na8PZ9lLHwpLxuDkN+pZrXPZzDXaOwbmJuNdvXM9xuLQw0ACqok6gRx41DO5MnRoGun9/ZQyK4KjZZ9/6guYTNuGP+4fdSl3JWOLHnPTw4ULUqu2Wff+p3MKbe6WUaMyeU/YT+YrqboRrnua68BrQma8tR4n+79Tsn3mlbsdpgr63bfeZQQM4aCCCIIAE/ECiC/v5iWJzWhJHeKW3APCNZ0YESCJ4kaisXrxrhU443TuT3NRONuZ2cLlDGSoU5C364B9FjJmOM03jme8Qbi5oBAlTA1JMTOuvGszr1UOnbrdOM0I7KB4WUHM90j2mkpsRV1Fq2OhgzJ8+NZ/ypLVH8U/d/3/ALIxNBxewRcXKbYAkHujLPsHjUF9yrZ+q4jTQt+IoOFeapFDrwHnQwbcdYlXuA/uz7opsbigDV3JjjED2RQk1d+FX8duPr/UmFY3MSdVc+sn8/3rjbn2QYyvw6kx4TGhoUFcHD8+Nd4rPvnT2OwSrduKOCuwGvIEivVCucT516mwDjuEn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7638"/>
            <a:ext cx="8074025" cy="5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8632" y="4355432"/>
            <a:ext cx="180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Conditioning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4863" y="1933074"/>
            <a:ext cx="263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Unconditioned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1621" y="288757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FITNESS LIMIT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if you get injured.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 why we get injured.</a:t>
            </a:r>
          </a:p>
          <a:p>
            <a:endParaRPr lang="en-US" dirty="0"/>
          </a:p>
          <a:p>
            <a:r>
              <a:rPr lang="en-US" dirty="0" smtClean="0"/>
              <a:t>How to prevent most injuries from happening.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11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9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Why is S&amp;C so </a:t>
            </a:r>
            <a:r>
              <a:rPr lang="en-US" dirty="0" smtClean="0"/>
              <a:t>important?</a:t>
            </a:r>
            <a:br>
              <a:rPr lang="en-US" dirty="0" smtClean="0"/>
            </a:br>
            <a:r>
              <a:rPr lang="en-US" b="1" dirty="0" smtClean="0"/>
              <a:t>Injury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6" y="1600200"/>
            <a:ext cx="8229600" cy="4525963"/>
          </a:xfrm>
        </p:spPr>
        <p:txBody>
          <a:bodyPr/>
          <a:lstStyle/>
          <a:p>
            <a:r>
              <a:rPr lang="en-GB" dirty="0" smtClean="0"/>
              <a:t>Injuries can be reduced with:</a:t>
            </a:r>
          </a:p>
          <a:p>
            <a:pPr lvl="1"/>
            <a:r>
              <a:rPr lang="en-GB" sz="2800" dirty="0" smtClean="0"/>
              <a:t>Weights </a:t>
            </a:r>
            <a:r>
              <a:rPr lang="en-GB" sz="1800" dirty="0" smtClean="0"/>
              <a:t>(</a:t>
            </a:r>
            <a:r>
              <a:rPr lang="en-GB" sz="1800" dirty="0" err="1" smtClean="0"/>
              <a:t>Askling</a:t>
            </a:r>
            <a:r>
              <a:rPr lang="en-GB" sz="1800" dirty="0"/>
              <a:t> </a:t>
            </a:r>
            <a:r>
              <a:rPr lang="en-GB" sz="1800" dirty="0" smtClean="0"/>
              <a:t>et al., 2003).</a:t>
            </a:r>
          </a:p>
          <a:p>
            <a:pPr lvl="1"/>
            <a:r>
              <a:rPr lang="en-GB" sz="2800" dirty="0" err="1" smtClean="0"/>
              <a:t>Plyometrics</a:t>
            </a:r>
            <a:r>
              <a:rPr lang="en-GB" sz="28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Heidt</a:t>
            </a:r>
            <a:r>
              <a:rPr lang="en-GB" sz="1800" dirty="0" smtClean="0"/>
              <a:t> et al., 2000).</a:t>
            </a:r>
          </a:p>
          <a:p>
            <a:pPr lvl="1"/>
            <a:r>
              <a:rPr lang="en-GB" sz="2800" dirty="0" smtClean="0"/>
              <a:t>Sprint training </a:t>
            </a:r>
            <a:r>
              <a:rPr lang="en-GB" sz="1800" dirty="0" smtClean="0"/>
              <a:t>(</a:t>
            </a:r>
            <a:r>
              <a:rPr lang="en-GB" sz="1800" dirty="0" err="1" smtClean="0"/>
              <a:t>Heidt</a:t>
            </a:r>
            <a:r>
              <a:rPr lang="en-GB" sz="1800" dirty="0" smtClean="0"/>
              <a:t> et al., 2000).</a:t>
            </a:r>
          </a:p>
          <a:p>
            <a:pPr lvl="1"/>
            <a:r>
              <a:rPr lang="en-GB" sz="2800" dirty="0" smtClean="0"/>
              <a:t>Balance training </a:t>
            </a:r>
            <a:r>
              <a:rPr lang="en-GB" sz="1800" dirty="0" smtClean="0"/>
              <a:t>(Emery et al., 2007).</a:t>
            </a:r>
          </a:p>
          <a:p>
            <a:pPr lvl="1"/>
            <a:r>
              <a:rPr lang="en-GB" sz="2800" dirty="0"/>
              <a:t>Core stability </a:t>
            </a:r>
            <a:r>
              <a:rPr lang="en-GB" sz="1800" dirty="0"/>
              <a:t>(</a:t>
            </a:r>
            <a:r>
              <a:rPr lang="en-GB" sz="1800" dirty="0" err="1" smtClean="0"/>
              <a:t>Holmich</a:t>
            </a:r>
            <a:r>
              <a:rPr lang="en-GB" sz="1800" dirty="0" smtClean="0"/>
              <a:t> et al., 2009).</a:t>
            </a:r>
            <a:endParaRPr lang="en-GB" sz="1800" dirty="0"/>
          </a:p>
          <a:p>
            <a:pPr lvl="1"/>
            <a:r>
              <a:rPr lang="en-GB" sz="2800" dirty="0" smtClean="0"/>
              <a:t>Progressive </a:t>
            </a:r>
            <a:r>
              <a:rPr lang="en-GB" sz="2800" dirty="0"/>
              <a:t>warm up </a:t>
            </a:r>
            <a:r>
              <a:rPr lang="en-GB" sz="1800" dirty="0"/>
              <a:t>(</a:t>
            </a:r>
            <a:r>
              <a:rPr lang="en-GB" sz="1800" dirty="0" smtClean="0"/>
              <a:t>Gilchrist et al., 2008).</a:t>
            </a:r>
          </a:p>
        </p:txBody>
      </p:sp>
      <p:pic>
        <p:nvPicPr>
          <p:cNvPr id="4098" name="Picture 2" descr="http://t2.gstatic.com/images?q=tbn:ANd9GcRQzVsFQF81vf8pFbXdm5uQ4OH7FgYBfuAoAbQhn66imorQ3KV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80" y="1623646"/>
            <a:ext cx="2744156" cy="4176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1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Why is S&amp;C so important? - </a:t>
            </a:r>
            <a:r>
              <a:rPr lang="en-US" b="1" dirty="0" smtClean="0"/>
              <a:t>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sz="18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http://t2.gstatic.com/images?q=tbn:ANd9GcQHRMcT103h7WMV0c9LPYCnzsp8KbF0uz_unk-ScJjTNFNGy4U3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6" y="1770146"/>
            <a:ext cx="2622883" cy="3921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5178315"/>
              </p:ext>
            </p:extLst>
          </p:nvPr>
        </p:nvGraphicFramePr>
        <p:xfrm>
          <a:off x="484061" y="1770146"/>
          <a:ext cx="5387349" cy="349830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95783"/>
                <a:gridCol w="1795783"/>
                <a:gridCol w="1795783"/>
              </a:tblGrid>
              <a:tr h="515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League Position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Max</a:t>
                      </a:r>
                      <a:endParaRPr lang="en-US" sz="1800" dirty="0"/>
                    </a:p>
                  </a:txBody>
                  <a:tcPr/>
                </a:tc>
              </a:tr>
              <a:tr h="74579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Ujpesti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Dozsa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66.6</a:t>
                      </a:r>
                      <a:endParaRPr lang="en-US" sz="1800" dirty="0"/>
                    </a:p>
                  </a:txBody>
                  <a:tcPr/>
                </a:tc>
              </a:tr>
              <a:tr h="745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64.3</a:t>
                      </a:r>
                      <a:endParaRPr lang="en-US" sz="1800" dirty="0"/>
                    </a:p>
                  </a:txBody>
                  <a:tcPr/>
                </a:tc>
              </a:tr>
              <a:tr h="74579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Vasas</a:t>
                      </a:r>
                      <a:r>
                        <a:rPr lang="en-US" sz="1800" dirty="0" smtClean="0"/>
                        <a:t> 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63.3</a:t>
                      </a:r>
                      <a:endParaRPr lang="en-US" sz="1800" dirty="0"/>
                    </a:p>
                  </a:txBody>
                  <a:tcPr/>
                </a:tc>
              </a:tr>
              <a:tr h="74579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Honved</a:t>
                      </a:r>
                      <a:r>
                        <a:rPr lang="en-US" sz="1800" dirty="0" smtClean="0"/>
                        <a:t> 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58.1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0260" y="5334662"/>
            <a:ext cx="17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Apor</a:t>
            </a:r>
            <a:r>
              <a:rPr lang="en-US" dirty="0" smtClean="0"/>
              <a:t>, 1988)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8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4" y="274638"/>
            <a:ext cx="8455015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Overall Conditioning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552" y="1759507"/>
            <a:ext cx="8231732" cy="44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4.bp.blogspot.com/-hslsxAi55WE/TYiKb55OnHI/AAAAAAAAA1g/cE7GSK-Iw8Y/s320/squat%2B-%2BRingwood%2Bsports%2Bmass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2300" y="5331345"/>
            <a:ext cx="587691" cy="733438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R1AzQ2GPRCoihH4dSIImfZUzG1eep5mwCTjhkBX6yc6R68fO0d2PBvA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7225" y="3657600"/>
            <a:ext cx="740733" cy="740734"/>
          </a:xfrm>
          <a:prstGeom prst="rect">
            <a:avLst/>
          </a:prstGeom>
          <a:noFill/>
        </p:spPr>
      </p:pic>
      <p:pic>
        <p:nvPicPr>
          <p:cNvPr id="1036" name="Picture 12" descr="deadli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9942" y="3657600"/>
            <a:ext cx="875857" cy="767835"/>
          </a:xfrm>
          <a:prstGeom prst="rect">
            <a:avLst/>
          </a:prstGeom>
          <a:noFill/>
        </p:spPr>
      </p:pic>
      <p:pic>
        <p:nvPicPr>
          <p:cNvPr id="1038" name="Picture 14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7991" y="2879852"/>
            <a:ext cx="582871" cy="621729"/>
          </a:xfrm>
          <a:prstGeom prst="rect">
            <a:avLst/>
          </a:prstGeom>
          <a:noFill/>
        </p:spPr>
      </p:pic>
      <p:pic>
        <p:nvPicPr>
          <p:cNvPr id="1040" name="Picture 16" descr="http://2.bp.blogspot.com/-ci6P2UcP8jI/T2Vtb3y0UEI/AAAAAAAABlw/F4WGDvsTeR8/s400/Power-Clean-Illustra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62353" y="2879852"/>
            <a:ext cx="735179" cy="578954"/>
          </a:xfrm>
          <a:prstGeom prst="rect">
            <a:avLst/>
          </a:prstGeom>
          <a:noFill/>
        </p:spPr>
      </p:pic>
      <p:pic>
        <p:nvPicPr>
          <p:cNvPr id="1042" name="Picture 18" descr="http://t2.gstatic.com/images?q=tbn:ANd9GcR06pThrn7G1rMfQVFt6B3j57dH7mxa5x08QGAoMROeb53MQ1XmMwQUOF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66386" y="2108298"/>
            <a:ext cx="391935" cy="419200"/>
          </a:xfrm>
          <a:prstGeom prst="rect">
            <a:avLst/>
          </a:prstGeom>
          <a:noFill/>
        </p:spPr>
      </p:pic>
      <p:pic>
        <p:nvPicPr>
          <p:cNvPr id="1044" name="Picture 20" descr="http://t3.gstatic.com/images?q=tbn:ANd9GcSlNVC5VPqt3mzXZQaqAjQhu0IiDEp9v6L0dA70MRLd3NQ5iBIA0JyPGfw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18172" y="5388732"/>
            <a:ext cx="554664" cy="618664"/>
          </a:xfrm>
          <a:prstGeom prst="rect">
            <a:avLst/>
          </a:prstGeom>
          <a:noFill/>
        </p:spPr>
      </p:pic>
      <p:pic>
        <p:nvPicPr>
          <p:cNvPr id="1046" name="Picture 22" descr="http://t1.gstatic.com/images?q=tbn:ANd9GcQXZ-qlyHp5MB7rfAUDmKo8r-KeKDyjwoLNnj_O9VGnhAp3gW01Tuj1_w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45248" y="2098902"/>
            <a:ext cx="394580" cy="428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1784" y="54424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1689" y="4606579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1739" y="38168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0850" y="3089474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61751" y="2137930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2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274638"/>
            <a:ext cx="8253045" cy="1143000"/>
          </a:xfrm>
        </p:spPr>
        <p:txBody>
          <a:bodyPr/>
          <a:lstStyle/>
          <a:p>
            <a:pPr algn="l"/>
            <a:r>
              <a:rPr lang="en-US" dirty="0" smtClean="0"/>
              <a:t>Movement Skills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97" y="1600198"/>
            <a:ext cx="3017602" cy="4312357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803" b="2803"/>
          <a:stretch>
            <a:fillRect/>
          </a:stretch>
        </p:blipFill>
        <p:spPr>
          <a:xfrm>
            <a:off x="612420" y="1600199"/>
            <a:ext cx="3747261" cy="4199467"/>
          </a:xfrm>
        </p:spPr>
      </p:pic>
      <p:sp>
        <p:nvSpPr>
          <p:cNvPr id="6" name="Rectangle 5"/>
          <p:cNvSpPr/>
          <p:nvPr/>
        </p:nvSpPr>
        <p:spPr>
          <a:xfrm>
            <a:off x="4588308" y="2967335"/>
            <a:ext cx="110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2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8397"/>
            <a:ext cx="7772400" cy="1171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296155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2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410"/>
            <a:ext cx="7772400" cy="23569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GO TO CONDITIONING SESSIONS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437918"/>
            <a:ext cx="265430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6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4" y="274638"/>
            <a:ext cx="8455015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Physical Conditioning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84" y="1759507"/>
            <a:ext cx="8231732" cy="44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4.bp.blogspot.com/-hslsxAi55WE/TYiKb55OnHI/AAAAAAAAA1g/cE7GSK-Iw8Y/s320/squat%2B-%2BRingwood%2Bsports%2Bmass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263" y="5273958"/>
            <a:ext cx="587691" cy="733438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R1AzQ2GPRCoihH4dSIImfZUzG1eep5mwCTjhkBX6yc6R68fO0d2PBvA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7225" y="3657600"/>
            <a:ext cx="740733" cy="740734"/>
          </a:xfrm>
          <a:prstGeom prst="rect">
            <a:avLst/>
          </a:prstGeom>
          <a:noFill/>
        </p:spPr>
      </p:pic>
      <p:pic>
        <p:nvPicPr>
          <p:cNvPr id="1036" name="Picture 12" descr="deadli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6719" y="3630498"/>
            <a:ext cx="875857" cy="767835"/>
          </a:xfrm>
          <a:prstGeom prst="rect">
            <a:avLst/>
          </a:prstGeom>
          <a:noFill/>
        </p:spPr>
      </p:pic>
      <p:pic>
        <p:nvPicPr>
          <p:cNvPr id="1038" name="Picture 14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7991" y="2879852"/>
            <a:ext cx="582871" cy="621729"/>
          </a:xfrm>
          <a:prstGeom prst="rect">
            <a:avLst/>
          </a:prstGeom>
          <a:noFill/>
        </p:spPr>
      </p:pic>
      <p:pic>
        <p:nvPicPr>
          <p:cNvPr id="1040" name="Picture 16" descr="http://2.bp.blogspot.com/-ci6P2UcP8jI/T2Vtb3y0UEI/AAAAAAAABlw/F4WGDvsTeR8/s400/Power-Clean-Illustra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9129" y="2879852"/>
            <a:ext cx="735179" cy="578954"/>
          </a:xfrm>
          <a:prstGeom prst="rect">
            <a:avLst/>
          </a:prstGeom>
          <a:noFill/>
        </p:spPr>
      </p:pic>
      <p:pic>
        <p:nvPicPr>
          <p:cNvPr id="1042" name="Picture 18" descr="http://t2.gstatic.com/images?q=tbn:ANd9GcR06pThrn7G1rMfQVFt6B3j57dH7mxa5x08QGAoMROeb53MQ1XmMwQUOF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56427" y="2108298"/>
            <a:ext cx="391935" cy="419200"/>
          </a:xfrm>
          <a:prstGeom prst="rect">
            <a:avLst/>
          </a:prstGeom>
          <a:noFill/>
        </p:spPr>
      </p:pic>
      <p:pic>
        <p:nvPicPr>
          <p:cNvPr id="1044" name="Picture 20" descr="http://t3.gstatic.com/images?q=tbn:ANd9GcSlNVC5VPqt3mzXZQaqAjQhu0IiDEp9v6L0dA70MRLd3NQ5iBIA0JyPGfw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28391" y="5388732"/>
            <a:ext cx="554664" cy="618664"/>
          </a:xfrm>
          <a:prstGeom prst="rect">
            <a:avLst/>
          </a:prstGeom>
          <a:noFill/>
        </p:spPr>
      </p:pic>
      <p:pic>
        <p:nvPicPr>
          <p:cNvPr id="1046" name="Picture 22" descr="http://t1.gstatic.com/images?q=tbn:ANd9GcQXZ-qlyHp5MB7rfAUDmKo8r-KeKDyjwoLNnj_O9VGnhAp3gW01Tuj1_w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47958" y="2108298"/>
            <a:ext cx="394580" cy="428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1784" y="54424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1689" y="4606579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1739" y="38168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0850" y="3089474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61751" y="2207381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484062" y="3816883"/>
            <a:ext cx="7979454" cy="1994932"/>
          </a:xfrm>
          <a:prstGeom prst="donut">
            <a:avLst/>
          </a:prstGeom>
          <a:solidFill>
            <a:srgbClr val="FF0000"/>
          </a:solidFill>
          <a:ln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6" y="274638"/>
            <a:ext cx="8440614" cy="1143000"/>
          </a:xfrm>
        </p:spPr>
        <p:txBody>
          <a:bodyPr/>
          <a:lstStyle/>
          <a:p>
            <a:pPr algn="l"/>
            <a:r>
              <a:rPr lang="en-US" dirty="0" smtClean="0"/>
              <a:t>Stability / Mobility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5" y="4590095"/>
            <a:ext cx="3688644" cy="2084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087" r="11062" b="5929"/>
          <a:stretch/>
        </p:blipFill>
        <p:spPr>
          <a:xfrm>
            <a:off x="6154255" y="1417638"/>
            <a:ext cx="1949116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1196" r="11124"/>
          <a:stretch/>
        </p:blipFill>
        <p:spPr>
          <a:xfrm>
            <a:off x="3396298" y="1417638"/>
            <a:ext cx="2328214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b="18326"/>
          <a:stretch/>
        </p:blipFill>
        <p:spPr>
          <a:xfrm>
            <a:off x="4915671" y="4590095"/>
            <a:ext cx="3187700" cy="2084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3742"/>
          <a:stretch/>
        </p:blipFill>
        <p:spPr>
          <a:xfrm>
            <a:off x="890335" y="1417638"/>
            <a:ext cx="2179053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59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274638"/>
            <a:ext cx="8464061" cy="1143000"/>
          </a:xfrm>
        </p:spPr>
        <p:txBody>
          <a:bodyPr/>
          <a:lstStyle/>
          <a:p>
            <a:pPr algn="l"/>
            <a:r>
              <a:rPr lang="en-US" dirty="0" smtClean="0"/>
              <a:t>Stability / Mobility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9389" b="-29389"/>
          <a:stretch>
            <a:fillRect/>
          </a:stretch>
        </p:blipFill>
        <p:spPr>
          <a:xfrm>
            <a:off x="457200" y="1600200"/>
            <a:ext cx="4191000" cy="452596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26003" r="-26003"/>
          <a:stretch>
            <a:fillRect/>
          </a:stretch>
        </p:blipFill>
        <p:spPr>
          <a:xfrm>
            <a:off x="5311423" y="1600200"/>
            <a:ext cx="4038600" cy="4525963"/>
          </a:xfrm>
        </p:spPr>
      </p:pic>
      <p:sp>
        <p:nvSpPr>
          <p:cNvPr id="13" name="Rectangle 12"/>
          <p:cNvSpPr/>
          <p:nvPr/>
        </p:nvSpPr>
        <p:spPr>
          <a:xfrm>
            <a:off x="4588308" y="2967335"/>
            <a:ext cx="110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6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84" y="5349819"/>
            <a:ext cx="2688515" cy="179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43" y="274638"/>
            <a:ext cx="9165619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Stability - Muscle Endurance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766" y="2098671"/>
            <a:ext cx="2806700" cy="196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766" y="1428927"/>
            <a:ext cx="2806700" cy="103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9409" t="66151" r="14253"/>
          <a:stretch/>
        </p:blipFill>
        <p:spPr>
          <a:xfrm>
            <a:off x="6004628" y="3861048"/>
            <a:ext cx="2512837" cy="1679879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9023785"/>
              </p:ext>
            </p:extLst>
          </p:nvPr>
        </p:nvGraphicFramePr>
        <p:xfrm>
          <a:off x="1104949" y="5540927"/>
          <a:ext cx="4017384" cy="121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92"/>
                <a:gridCol w="2008692"/>
              </a:tblGrid>
              <a:tr h="25381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Rating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8" marB="45728" anchor="ctr"/>
                </a:tc>
              </a:tr>
              <a:tr h="25381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Poor 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&lt;20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  <a:tr h="25381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Satisfactory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20-40s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  <a:tr h="25381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Good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&gt;40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3480498"/>
              </p:ext>
            </p:extLst>
          </p:nvPr>
        </p:nvGraphicFramePr>
        <p:xfrm>
          <a:off x="1104949" y="4067171"/>
          <a:ext cx="4017384" cy="12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92"/>
                <a:gridCol w="2008692"/>
              </a:tblGrid>
              <a:tr h="2741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Rating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697" marB="45697" anchor="ctr"/>
                </a:tc>
              </a:tr>
              <a:tr h="2741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Poor </a:t>
                      </a:r>
                      <a:endParaRPr lang="en-GB" sz="1400" dirty="0"/>
                    </a:p>
                  </a:txBody>
                  <a:tcPr marL="91421" marR="9142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&lt;10</a:t>
                      </a:r>
                      <a:endParaRPr lang="en-GB" sz="1400" dirty="0"/>
                    </a:p>
                  </a:txBody>
                  <a:tcPr marL="91421" marR="91421" marT="45697" marB="45697" anchor="ctr"/>
                </a:tc>
              </a:tr>
              <a:tr h="2741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Satisfactory</a:t>
                      </a:r>
                      <a:endParaRPr lang="en-GB" sz="1400" dirty="0"/>
                    </a:p>
                  </a:txBody>
                  <a:tcPr marL="91421" marR="9142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10-40</a:t>
                      </a:r>
                      <a:endParaRPr lang="en-GB" sz="1400" dirty="0"/>
                    </a:p>
                  </a:txBody>
                  <a:tcPr marL="91421" marR="91421" marT="45697" marB="45697" anchor="ctr"/>
                </a:tc>
              </a:tr>
              <a:tr h="2741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Good</a:t>
                      </a:r>
                      <a:endParaRPr lang="en-GB" sz="1400" dirty="0"/>
                    </a:p>
                  </a:txBody>
                  <a:tcPr marL="91421" marR="9142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&gt;40</a:t>
                      </a:r>
                      <a:endParaRPr lang="en-GB" sz="1400" dirty="0"/>
                    </a:p>
                  </a:txBody>
                  <a:tcPr marL="91421" marR="91421" marT="45697" marB="45697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0050682"/>
              </p:ext>
            </p:extLst>
          </p:nvPr>
        </p:nvGraphicFramePr>
        <p:xfrm>
          <a:off x="1104949" y="2641785"/>
          <a:ext cx="3984626" cy="121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313"/>
                <a:gridCol w="1992313"/>
              </a:tblGrid>
              <a:tr h="28363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Rating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8" marB="45728" anchor="ctr"/>
                </a:tc>
              </a:tr>
              <a:tr h="28363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Poor 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&lt;60s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  <a:tr h="28363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Satisfactory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60-120s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  <a:tr h="28363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Good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&gt;120s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6570423"/>
              </p:ext>
            </p:extLst>
          </p:nvPr>
        </p:nvGraphicFramePr>
        <p:xfrm>
          <a:off x="1104949" y="1263597"/>
          <a:ext cx="3984626" cy="121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313"/>
                <a:gridCol w="1992313"/>
              </a:tblGrid>
              <a:tr h="2504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Rating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8" marB="45728" anchor="ctr"/>
                </a:tc>
              </a:tr>
              <a:tr h="2504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Poor 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&lt;120s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  <a:tr h="2504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Satisfactory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120-180s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  <a:tr h="2504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Good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&gt;180s</a:t>
                      </a:r>
                      <a:endParaRPr lang="en-GB" sz="1400" dirty="0"/>
                    </a:p>
                  </a:txBody>
                  <a:tcPr marL="91452" marR="91452" marT="45728" marB="45728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444" y="126359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3444" y="2649114"/>
            <a:ext cx="92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Bridge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3443" y="4074500"/>
            <a:ext cx="92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Leg Lower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3443" y="5520034"/>
            <a:ext cx="103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Single leg hamstring bridge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5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3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>Why do we get injured?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t1.gstatic.com/images?q=tbn:ANd9GcTJxajAY8hF8uQ_UFddu5TSFFIOsij24PQ_maIysOgGqbA1br5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0" y="3526713"/>
            <a:ext cx="2214355" cy="2214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R-QQLYIQ1XEpz42iDdR1_AZW_0x-HYbdPIpgIxWkWFtmEqA5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66" y="3526713"/>
            <a:ext cx="3807134" cy="2214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_4nIORgxwgHL8RDsDufY8AukzKBsdO_PVfIkaPYipx7TqZR7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74" r="13349"/>
          <a:stretch/>
        </p:blipFill>
        <p:spPr bwMode="auto">
          <a:xfrm>
            <a:off x="3031958" y="3526712"/>
            <a:ext cx="1443789" cy="2214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1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1" y="126897"/>
            <a:ext cx="59140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Stability – Other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9" y="1781430"/>
            <a:ext cx="2592426" cy="2081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372" y="1781430"/>
            <a:ext cx="1750566" cy="208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931" y="1781430"/>
            <a:ext cx="34798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2247"/>
          <a:stretch/>
        </p:blipFill>
        <p:spPr>
          <a:xfrm>
            <a:off x="3061279" y="3955558"/>
            <a:ext cx="2093413" cy="2412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931" y="4153264"/>
            <a:ext cx="3479800" cy="2214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79" y="4917799"/>
            <a:ext cx="2186709" cy="1449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39501" r="5394"/>
          <a:stretch/>
        </p:blipFill>
        <p:spPr>
          <a:xfrm>
            <a:off x="749879" y="3955558"/>
            <a:ext cx="2186709" cy="937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2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07" y="274638"/>
            <a:ext cx="6043739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Body Composition</a:t>
            </a:r>
            <a:endParaRPr lang="en-US" dirty="0"/>
          </a:p>
        </p:txBody>
      </p:sp>
      <p:pic>
        <p:nvPicPr>
          <p:cNvPr id="7" name="Content Placeholder 6" descr="Sport Injury 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808" b="-24808"/>
          <a:stretch>
            <a:fillRect/>
          </a:stretch>
        </p:blipFill>
        <p:spPr>
          <a:xfrm>
            <a:off x="684266" y="4528163"/>
            <a:ext cx="1348196" cy="1510891"/>
          </a:xfrm>
        </p:spPr>
      </p:pic>
      <p:pic>
        <p:nvPicPr>
          <p:cNvPr id="3" name="Content Placeholder 2" descr="Sport Injury 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587" b="-24587"/>
          <a:stretch>
            <a:fillRect/>
          </a:stretch>
        </p:blipFill>
        <p:spPr>
          <a:xfrm>
            <a:off x="5458263" y="3173492"/>
            <a:ext cx="3387286" cy="3362519"/>
          </a:xfrm>
        </p:spPr>
      </p:pic>
      <p:sp>
        <p:nvSpPr>
          <p:cNvPr id="11" name="Rounded Rectangle 10"/>
          <p:cNvSpPr/>
          <p:nvPr/>
        </p:nvSpPr>
        <p:spPr>
          <a:xfrm>
            <a:off x="484061" y="5785054"/>
            <a:ext cx="8361488" cy="25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port Inju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4" y="4076973"/>
            <a:ext cx="1793875" cy="1708081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457199" y="1600201"/>
            <a:ext cx="8067675" cy="201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Contact Sports</a:t>
            </a:r>
          </a:p>
          <a:p>
            <a:pPr marL="0" indent="0" algn="ctr">
              <a:buNone/>
            </a:pPr>
            <a:r>
              <a:rPr lang="en-US" dirty="0" smtClean="0"/>
              <a:t>Mass = Injury Prevention</a:t>
            </a:r>
          </a:p>
          <a:p>
            <a:pPr marL="0" indent="0" algn="ctr">
              <a:buNone/>
            </a:pPr>
            <a:r>
              <a:rPr lang="en-US" dirty="0" smtClean="0"/>
              <a:t>70kg vs. 95kg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64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6897"/>
            <a:ext cx="6494585" cy="10571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Energy System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5102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30 days to get “fit”?</a:t>
            </a:r>
          </a:p>
          <a:p>
            <a:endParaRPr lang="en-US" dirty="0"/>
          </a:p>
          <a:p>
            <a:r>
              <a:rPr lang="en-US" dirty="0" smtClean="0"/>
              <a:t>Steady state vs. Interval Training.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be specific to what we are trying to achieve.</a:t>
            </a:r>
            <a:endParaRPr lang="en-US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727" r="24981"/>
          <a:stretch/>
        </p:blipFill>
        <p:spPr>
          <a:xfrm>
            <a:off x="5271910" y="1600200"/>
            <a:ext cx="3414889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2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8397"/>
            <a:ext cx="7772400" cy="1171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285999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4697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GO TO CONDITIONING SESSIONS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76" y="2213968"/>
            <a:ext cx="26543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45" y="126897"/>
            <a:ext cx="60437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Conditioning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84" y="1759507"/>
            <a:ext cx="8231732" cy="44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4.bp.blogspot.com/-hslsxAi55WE/TYiKb55OnHI/AAAAAAAAA1g/cE7GSK-Iw8Y/s320/squat%2B-%2BRingwood%2Bsports%2Bmass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263" y="5273958"/>
            <a:ext cx="587691" cy="733438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R1AzQ2GPRCoihH4dSIImfZUzG1eep5mwCTjhkBX6yc6R68fO0d2PBvA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7225" y="3657600"/>
            <a:ext cx="740733" cy="740734"/>
          </a:xfrm>
          <a:prstGeom prst="rect">
            <a:avLst/>
          </a:prstGeom>
          <a:noFill/>
        </p:spPr>
      </p:pic>
      <p:pic>
        <p:nvPicPr>
          <p:cNvPr id="1036" name="Picture 12" descr="deadli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6719" y="3630498"/>
            <a:ext cx="875857" cy="767835"/>
          </a:xfrm>
          <a:prstGeom prst="rect">
            <a:avLst/>
          </a:prstGeom>
          <a:noFill/>
        </p:spPr>
      </p:pic>
      <p:pic>
        <p:nvPicPr>
          <p:cNvPr id="1038" name="Picture 14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7991" y="2879852"/>
            <a:ext cx="582871" cy="621729"/>
          </a:xfrm>
          <a:prstGeom prst="rect">
            <a:avLst/>
          </a:prstGeom>
          <a:noFill/>
        </p:spPr>
      </p:pic>
      <p:pic>
        <p:nvPicPr>
          <p:cNvPr id="1040" name="Picture 16" descr="http://2.bp.blogspot.com/-ci6P2UcP8jI/T2Vtb3y0UEI/AAAAAAAABlw/F4WGDvsTeR8/s400/Power-Clean-Illustra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9129" y="2879852"/>
            <a:ext cx="735179" cy="578954"/>
          </a:xfrm>
          <a:prstGeom prst="rect">
            <a:avLst/>
          </a:prstGeom>
          <a:noFill/>
        </p:spPr>
      </p:pic>
      <p:pic>
        <p:nvPicPr>
          <p:cNvPr id="1042" name="Picture 18" descr="http://t2.gstatic.com/images?q=tbn:ANd9GcR06pThrn7G1rMfQVFt6B3j57dH7mxa5x08QGAoMROeb53MQ1XmMwQUOF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56427" y="2108298"/>
            <a:ext cx="391935" cy="419200"/>
          </a:xfrm>
          <a:prstGeom prst="rect">
            <a:avLst/>
          </a:prstGeom>
          <a:noFill/>
        </p:spPr>
      </p:pic>
      <p:pic>
        <p:nvPicPr>
          <p:cNvPr id="1044" name="Picture 20" descr="http://t3.gstatic.com/images?q=tbn:ANd9GcSlNVC5VPqt3mzXZQaqAjQhu0IiDEp9v6L0dA70MRLd3NQ5iBIA0JyPGfw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28391" y="5388732"/>
            <a:ext cx="554664" cy="618664"/>
          </a:xfrm>
          <a:prstGeom prst="rect">
            <a:avLst/>
          </a:prstGeom>
          <a:noFill/>
        </p:spPr>
      </p:pic>
      <p:pic>
        <p:nvPicPr>
          <p:cNvPr id="1046" name="Picture 22" descr="http://t1.gstatic.com/images?q=tbn:ANd9GcQXZ-qlyHp5MB7rfAUDmKo8r-KeKDyjwoLNnj_O9VGnhAp3gW01Tuj1_w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47958" y="2108298"/>
            <a:ext cx="394580" cy="428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1784" y="54424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1689" y="4606579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1739" y="38168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0850" y="3089474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61751" y="2207381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82840" y="2990756"/>
            <a:ext cx="7979454" cy="1994932"/>
          </a:xfrm>
          <a:prstGeom prst="donut">
            <a:avLst/>
          </a:prstGeom>
          <a:solidFill>
            <a:srgbClr val="FF0000"/>
          </a:solidFill>
          <a:ln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4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5935" y="12689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Strength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5994" r="-15994"/>
          <a:stretch>
            <a:fillRect/>
          </a:stretch>
        </p:blipFill>
        <p:spPr/>
      </p:pic>
      <p:pic>
        <p:nvPicPr>
          <p:cNvPr id="15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7995" r="49992" b="2803"/>
          <a:stretch/>
        </p:blipFill>
        <p:spPr>
          <a:xfrm>
            <a:off x="5653665" y="1600200"/>
            <a:ext cx="2407696" cy="4527232"/>
          </a:xfrm>
        </p:spPr>
      </p:pic>
      <p:sp>
        <p:nvSpPr>
          <p:cNvPr id="16" name="Rectangle 15"/>
          <p:cNvSpPr/>
          <p:nvPr/>
        </p:nvSpPr>
        <p:spPr>
          <a:xfrm>
            <a:off x="4193876" y="3351820"/>
            <a:ext cx="14597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GB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875" y="126897"/>
            <a:ext cx="60437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Strength - Technique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22" t="9082" r="8941" b="2368"/>
          <a:stretch/>
        </p:blipFill>
        <p:spPr>
          <a:xfrm>
            <a:off x="6244467" y="4049889"/>
            <a:ext cx="2442332" cy="2004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6410" r="3661" b="9010"/>
          <a:stretch/>
        </p:blipFill>
        <p:spPr>
          <a:xfrm>
            <a:off x="6244467" y="1600200"/>
            <a:ext cx="2442331" cy="182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682" y="4065106"/>
            <a:ext cx="2398759" cy="1989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43" y="1600200"/>
            <a:ext cx="2412598" cy="1839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57" y="4065105"/>
            <a:ext cx="2989933" cy="1989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57" y="1600199"/>
            <a:ext cx="2989933" cy="1839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3838" y="3342003"/>
            <a:ext cx="1162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GB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3876" y="3357220"/>
            <a:ext cx="1162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GB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8594" y="3357219"/>
            <a:ext cx="1162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GB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5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60" y="126897"/>
            <a:ext cx="589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Strength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5418100"/>
              </p:ext>
            </p:extLst>
          </p:nvPr>
        </p:nvGraphicFramePr>
        <p:xfrm>
          <a:off x="484060" y="1519863"/>
          <a:ext cx="7986171" cy="4578279"/>
        </p:xfrm>
        <a:graphic>
          <a:graphicData uri="http://schemas.openxmlformats.org/presentationml/2006/ole">
            <p:oleObj spid="_x0000_s1084" name="Document" r:id="rId3" imgW="5892583" imgH="3378076" progId="Word.Document.12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52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770" y="698397"/>
            <a:ext cx="7772400" cy="1171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53" y="2182812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2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get injured?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 much load.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b="1" dirty="0" smtClean="0"/>
              <a:t>	</a:t>
            </a:r>
            <a:r>
              <a:rPr lang="en-US" sz="3000" b="1" dirty="0" smtClean="0"/>
              <a:t>			</a:t>
            </a:r>
            <a:r>
              <a:rPr lang="en-US" sz="3000" b="1" u="sng" dirty="0" smtClean="0"/>
              <a:t>OR</a:t>
            </a:r>
            <a:endParaRPr lang="en-US" sz="3000" b="1" u="sng" dirty="0" smtClean="0"/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Poor </a:t>
            </a:r>
            <a:r>
              <a:rPr lang="en-US" dirty="0"/>
              <a:t>o</a:t>
            </a:r>
            <a:r>
              <a:rPr lang="en-US" dirty="0" smtClean="0"/>
              <a:t>verall conditioning.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</a:t>
            </a:r>
            <a:r>
              <a:rPr lang="en-US" sz="3000" b="1" u="sng" dirty="0" smtClean="0"/>
              <a:t>OR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Bad luck!</a:t>
            </a:r>
            <a:endParaRPr lang="en-US" dirty="0"/>
          </a:p>
        </p:txBody>
      </p:sp>
      <p:pic>
        <p:nvPicPr>
          <p:cNvPr id="7170" name="Picture 2" descr="http://t2.gstatic.com/images?q=tbn:ANd9GcT4ov65OkVaeK8dFv8YGYMW45jvPWGWkVRVfcD8B-Y0j_fRtA0P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62" y="1600200"/>
            <a:ext cx="3219856" cy="241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TWnJANoMWkeQXfarzWPISz1qb_Lk2LfDMCLV1jYfpV28dsjH-H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62" y="4228848"/>
            <a:ext cx="3219856" cy="1866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31" y="446427"/>
            <a:ext cx="7772400" cy="26250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GO TO YOUR WEIGHTS SESSION THIS SATURDAY!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77" y="2448984"/>
            <a:ext cx="265430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35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431" y="92901"/>
            <a:ext cx="60437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Conditioning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84" y="1759507"/>
            <a:ext cx="8231732" cy="44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4.bp.blogspot.com/-hslsxAi55WE/TYiKb55OnHI/AAAAAAAAA1g/cE7GSK-Iw8Y/s320/squat%2B-%2BRingwood%2Bsports%2Bmass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263" y="5273958"/>
            <a:ext cx="587691" cy="733438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R1AzQ2GPRCoihH4dSIImfZUzG1eep5mwCTjhkBX6yc6R68fO0d2PBvA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7225" y="3657600"/>
            <a:ext cx="740733" cy="740734"/>
          </a:xfrm>
          <a:prstGeom prst="rect">
            <a:avLst/>
          </a:prstGeom>
          <a:noFill/>
        </p:spPr>
      </p:pic>
      <p:pic>
        <p:nvPicPr>
          <p:cNvPr id="1036" name="Picture 12" descr="deadli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6719" y="3630498"/>
            <a:ext cx="875857" cy="767835"/>
          </a:xfrm>
          <a:prstGeom prst="rect">
            <a:avLst/>
          </a:prstGeom>
          <a:noFill/>
        </p:spPr>
      </p:pic>
      <p:pic>
        <p:nvPicPr>
          <p:cNvPr id="1038" name="Picture 14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7991" y="2879852"/>
            <a:ext cx="582871" cy="621729"/>
          </a:xfrm>
          <a:prstGeom prst="rect">
            <a:avLst/>
          </a:prstGeom>
          <a:noFill/>
        </p:spPr>
      </p:pic>
      <p:pic>
        <p:nvPicPr>
          <p:cNvPr id="1040" name="Picture 16" descr="http://2.bp.blogspot.com/-ci6P2UcP8jI/T2Vtb3y0UEI/AAAAAAAABlw/F4WGDvsTeR8/s400/Power-Clean-Illustra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9129" y="2879852"/>
            <a:ext cx="735179" cy="5789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2455" y="4595788"/>
            <a:ext cx="161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Nutrition and lifestyle</a:t>
            </a:r>
            <a:endParaRPr lang="en-GB" sz="1400" dirty="0">
              <a:latin typeface="+mj-lt"/>
            </a:endParaRPr>
          </a:p>
        </p:txBody>
      </p:sp>
      <p:pic>
        <p:nvPicPr>
          <p:cNvPr id="1042" name="Picture 18" descr="http://t2.gstatic.com/images?q=tbn:ANd9GcR06pThrn7G1rMfQVFt6B3j57dH7mxa5x08QGAoMROeb53MQ1XmMwQUOF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56427" y="2108298"/>
            <a:ext cx="391935" cy="419200"/>
          </a:xfrm>
          <a:prstGeom prst="rect">
            <a:avLst/>
          </a:prstGeom>
          <a:noFill/>
        </p:spPr>
      </p:pic>
      <p:pic>
        <p:nvPicPr>
          <p:cNvPr id="1044" name="Picture 20" descr="http://t3.gstatic.com/images?q=tbn:ANd9GcSlNVC5VPqt3mzXZQaqAjQhu0IiDEp9v6L0dA70MRLd3NQ5iBIA0JyPGfw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28391" y="5388732"/>
            <a:ext cx="554664" cy="618664"/>
          </a:xfrm>
          <a:prstGeom prst="rect">
            <a:avLst/>
          </a:prstGeom>
          <a:noFill/>
        </p:spPr>
      </p:pic>
      <p:pic>
        <p:nvPicPr>
          <p:cNvPr id="1046" name="Picture 22" descr="http://t1.gstatic.com/images?q=tbn:ANd9GcQXZ-qlyHp5MB7rfAUDmKo8r-KeKDyjwoLNnj_O9VGnhAp3gW01Tuj1_w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47958" y="2108298"/>
            <a:ext cx="394580" cy="428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1784" y="54424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1689" y="4606579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1739" y="381688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0850" y="3089474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61751" y="2207381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707345" y="1235901"/>
            <a:ext cx="7979454" cy="3359888"/>
          </a:xfrm>
          <a:prstGeom prst="donut">
            <a:avLst/>
          </a:prstGeom>
          <a:solidFill>
            <a:srgbClr val="FF0000"/>
          </a:solidFill>
          <a:ln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7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97"/>
            <a:ext cx="6043739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Power &amp; 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519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you be strong and slow?</a:t>
            </a:r>
          </a:p>
          <a:p>
            <a:endParaRPr lang="en-US" dirty="0" smtClean="0"/>
          </a:p>
          <a:p>
            <a:r>
              <a:rPr lang="en-US" dirty="0" smtClean="0"/>
              <a:t>Can you be weak and fast? </a:t>
            </a:r>
          </a:p>
          <a:p>
            <a:endParaRPr lang="en-US" dirty="0" smtClean="0"/>
          </a:p>
          <a:p>
            <a:r>
              <a:rPr lang="en-US" dirty="0" smtClean="0"/>
              <a:t>Must be specific to what we want to achieve.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"/>
          <a:stretch/>
        </p:blipFill>
        <p:spPr>
          <a:xfrm>
            <a:off x="5002389" y="4100475"/>
            <a:ext cx="3429000" cy="2324100"/>
          </a:xfrm>
          <a:prstGeom prst="rect">
            <a:avLst/>
          </a:prstGeom>
        </p:spPr>
      </p:pic>
      <p:pic>
        <p:nvPicPr>
          <p:cNvPr id="6148" name="Picture 4" descr="http://t0.gstatic.com/images?q=tbn:ANd9GcTyUjqM6D8enR8lJe7ZoyulCOYZA3bFrmgoBbVXZiegGlYiIgni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89" y="1640284"/>
            <a:ext cx="3428999" cy="2149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1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68240"/>
            <a:ext cx="7772400" cy="1171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84" y="251105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0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4907"/>
            <a:ext cx="7772400" cy="23569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GO TO CONDITIONING SESSIONS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84" y="2356908"/>
            <a:ext cx="265430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4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3515" y="126897"/>
            <a:ext cx="6516161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must control the various contributors to training load.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 injuries with well rounded conditioning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must take responsibility for your </a:t>
            </a:r>
            <a:r>
              <a:rPr lang="en-US" dirty="0" smtClean="0"/>
              <a:t>conditioning.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8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677" y="622422"/>
            <a:ext cx="7772400" cy="1171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Questions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37" y="1793997"/>
            <a:ext cx="3848099" cy="384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21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6184"/>
            <a:ext cx="7772400" cy="117157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Load: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“the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cumulative amount of stress placed on an individual from a single workout or over a period of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time.”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http://t0.gstatic.com/images?q=tbn:ANd9GcTowUAW3zMVl2x5jBWb36C2fFnd6FIay_v_HqPywVHP9RevK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9" y="3442735"/>
            <a:ext cx="2208965" cy="2570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training 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" y="1495060"/>
            <a:ext cx="7842250" cy="5156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4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How do we control load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565784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8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control 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8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Manage weekly training load.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Progress loading gradually.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Raise our optimal zone.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2" descr="Sports injury 11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>
          <a:xfrm>
            <a:off x="5552467" y="2737331"/>
            <a:ext cx="3275012" cy="3670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29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3" y="4035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Managing </a:t>
            </a:r>
            <a:r>
              <a:rPr lang="en-US" dirty="0" smtClean="0"/>
              <a:t>weekly training  </a:t>
            </a:r>
            <a:r>
              <a:rPr lang="en-US" dirty="0" smtClean="0"/>
              <a:t>load…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9" y="5032132"/>
            <a:ext cx="8206151" cy="16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7" y="3568481"/>
            <a:ext cx="8253043" cy="135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487" y="1600200"/>
            <a:ext cx="8779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must manage training stress:</a:t>
            </a:r>
          </a:p>
          <a:p>
            <a:pPr marL="4114800" lvl="8" indent="-457200">
              <a:buFont typeface="Arial"/>
              <a:buChar char="•"/>
            </a:pPr>
            <a:r>
              <a:rPr lang="en-US" sz="2800" dirty="0" smtClean="0"/>
              <a:t>Daily</a:t>
            </a:r>
          </a:p>
          <a:p>
            <a:pPr marL="4114800" lvl="8" indent="-457200">
              <a:buFont typeface="Arial"/>
              <a:buChar char="•"/>
            </a:pPr>
            <a:r>
              <a:rPr lang="en-US" sz="2800" dirty="0" smtClean="0"/>
              <a:t>Weekly</a:t>
            </a:r>
          </a:p>
          <a:p>
            <a:pPr marL="4114800" lvl="8" indent="-457200">
              <a:buFont typeface="Arial"/>
              <a:buChar char="•"/>
            </a:pPr>
            <a:r>
              <a:rPr lang="en-US" sz="2800" dirty="0" smtClean="0"/>
              <a:t>Monthly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61" y="240904"/>
            <a:ext cx="1524977" cy="45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29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19810</TotalTime>
  <Words>764</Words>
  <Application>Microsoft Office PowerPoint</Application>
  <PresentationFormat>On-screen Show (4:3)</PresentationFormat>
  <Paragraphs>231</Paragraphs>
  <Slides>46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Document</vt:lpstr>
      <vt:lpstr>Strength and Conditioning – Injury Prevention</vt:lpstr>
      <vt:lpstr>Introduction</vt:lpstr>
      <vt:lpstr> Why do we get injured?</vt:lpstr>
      <vt:lpstr>Why do we get injured?</vt:lpstr>
      <vt:lpstr>Load: “the cumulative amount of stress placed on an individual from a single workout or over a period of time.”</vt:lpstr>
      <vt:lpstr>What is training load?</vt:lpstr>
      <vt:lpstr>How do we control load</vt:lpstr>
      <vt:lpstr>How do we control load?</vt:lpstr>
      <vt:lpstr>Managing weekly training  load…</vt:lpstr>
      <vt:lpstr>Managing weekly training  load….. Plan!</vt:lpstr>
      <vt:lpstr>Managing weekly training  load…..   Keep records!</vt:lpstr>
      <vt:lpstr>Progress loading slowly…..</vt:lpstr>
      <vt:lpstr>Raising our optimal zone….</vt:lpstr>
      <vt:lpstr> Raising the Optimal Zone….</vt:lpstr>
      <vt:lpstr>Solution</vt:lpstr>
      <vt:lpstr>BALANCE RECOVERY AND TRAINING ALL YEAR MANAGE LOAD – PLAN AND KEEP A TRAINING LOG PROGRESS SLOWLY </vt:lpstr>
      <vt:lpstr>Preventing injuries with Strength and Conditioning  </vt:lpstr>
      <vt:lpstr>Injuries in Sport</vt:lpstr>
      <vt:lpstr>Games + Fatigue = Injured!</vt:lpstr>
      <vt:lpstr>Why is S&amp;C so important? Injury</vt:lpstr>
      <vt:lpstr>Why is S&amp;C so important? - Performance</vt:lpstr>
      <vt:lpstr>Overall Conditioning</vt:lpstr>
      <vt:lpstr>Movement Skills</vt:lpstr>
      <vt:lpstr>Solution</vt:lpstr>
      <vt:lpstr>GO TO CONDITIONING SESSIONS</vt:lpstr>
      <vt:lpstr>Physical Conditioning</vt:lpstr>
      <vt:lpstr>Stability / Mobility</vt:lpstr>
      <vt:lpstr>Stability / Mobility</vt:lpstr>
      <vt:lpstr>Stability - Muscle Endurance</vt:lpstr>
      <vt:lpstr>Stability – Other Examples</vt:lpstr>
      <vt:lpstr>Body Composition</vt:lpstr>
      <vt:lpstr>Energy System Development</vt:lpstr>
      <vt:lpstr>Solution</vt:lpstr>
      <vt:lpstr>GO TO CONDITIONING SESSIONS</vt:lpstr>
      <vt:lpstr>Physical Conditioning</vt:lpstr>
      <vt:lpstr>Strength</vt:lpstr>
      <vt:lpstr>Strength - Technique</vt:lpstr>
      <vt:lpstr>Strength</vt:lpstr>
      <vt:lpstr>Solution</vt:lpstr>
      <vt:lpstr>GO TO YOUR WEIGHTS SESSION THIS SATURDAY!</vt:lpstr>
      <vt:lpstr>Physical Conditioning</vt:lpstr>
      <vt:lpstr>Power &amp; Speed</vt:lpstr>
      <vt:lpstr>Solution</vt:lpstr>
      <vt:lpstr>GO TO CONDITIONING SESSIONS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and Conditioning – Injury Prevention</dc:title>
  <dc:creator>Louis Howe</dc:creator>
  <cp:lastModifiedBy>uqyc405</cp:lastModifiedBy>
  <cp:revision>127</cp:revision>
  <dcterms:created xsi:type="dcterms:W3CDTF">2012-09-10T14:29:15Z</dcterms:created>
  <dcterms:modified xsi:type="dcterms:W3CDTF">2012-10-02T20:51:49Z</dcterms:modified>
</cp:coreProperties>
</file>