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76" r:id="rId3"/>
    <p:sldId id="292" r:id="rId4"/>
    <p:sldId id="262" r:id="rId5"/>
    <p:sldId id="293" r:id="rId6"/>
    <p:sldId id="300" r:id="rId7"/>
    <p:sldId id="301" r:id="rId8"/>
    <p:sldId id="295" r:id="rId9"/>
    <p:sldId id="298" r:id="rId10"/>
    <p:sldId id="299" r:id="rId11"/>
    <p:sldId id="263" r:id="rId12"/>
    <p:sldId id="291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120"/>
    <a:srgbClr val="D75020"/>
    <a:srgbClr val="171D23"/>
    <a:srgbClr val="424A4F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121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65" d="100"/>
          <a:sy n="165" d="100"/>
        </p:scale>
        <p:origin x="-138" y="-26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-1"/>
            <a:ext cx="2437260" cy="8082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FA731-96C6-1C4F-A61E-653465578A1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39817" y="0"/>
            <a:ext cx="111818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12/9/2021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9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673460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D080ACEF-038B-C84F-B8C5-91258E2417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15000" y="0"/>
            <a:ext cx="115913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12/9/2021</a:t>
            </a:fld>
            <a:endParaRPr lang="en-GB" dirty="0"/>
          </a:p>
        </p:txBody>
      </p:sp>
      <p:pic>
        <p:nvPicPr>
          <p:cNvPr id="8" name="Picture 7" descr="RHUL_Master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53" y="8045128"/>
            <a:ext cx="1401034" cy="7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3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38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36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75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70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084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843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596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Turn</a:t>
            </a:r>
            <a:r>
              <a:rPr lang="en-GB" b="1" baseline="0" dirty="0" smtClean="0"/>
              <a:t> cameras back on for this point (?)</a:t>
            </a:r>
          </a:p>
          <a:p>
            <a:r>
              <a:rPr lang="en-GB" baseline="0" dirty="0" smtClean="0"/>
              <a:t>I will leave this up for a while in case you want to take a picture of the details</a:t>
            </a:r>
          </a:p>
          <a:p>
            <a:endParaRPr lang="en-GB" baseline="0" dirty="0" smtClean="0"/>
          </a:p>
          <a:p>
            <a:r>
              <a:rPr lang="en-GB" baseline="0" dirty="0" smtClean="0"/>
              <a:t>Before we end, we’ve allowed a bit of time for some questions. </a:t>
            </a:r>
          </a:p>
          <a:p>
            <a:r>
              <a:rPr lang="en-GB" baseline="0" dirty="0" smtClean="0"/>
              <a:t>If you have anything at all to ask, please do so in the chat bar </a:t>
            </a:r>
          </a:p>
          <a:p>
            <a:r>
              <a:rPr lang="en-GB" baseline="0" dirty="0" smtClean="0"/>
              <a:t>Ill read them out loud </a:t>
            </a:r>
          </a:p>
          <a:p>
            <a:r>
              <a:rPr lang="en-GB" baseline="0" dirty="0" smtClean="0"/>
              <a:t>Will fill the time with some information whilst you are typing: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Contact details are on screen for us to stay in touch or find out more info </a:t>
            </a:r>
          </a:p>
          <a:p>
            <a:r>
              <a:rPr lang="en-GB" baseline="0" dirty="0" smtClean="0"/>
              <a:t>If you want copy of </a:t>
            </a:r>
            <a:r>
              <a:rPr lang="en-GB" baseline="0" dirty="0" err="1" smtClean="0"/>
              <a:t>powerpoint</a:t>
            </a:r>
            <a:r>
              <a:rPr lang="en-GB" baseline="0" dirty="0" smtClean="0"/>
              <a:t>, email schools </a:t>
            </a:r>
          </a:p>
          <a:p>
            <a:r>
              <a:rPr lang="en-GB" baseline="0" dirty="0" smtClean="0"/>
              <a:t>Or scan QR code for prospectus </a:t>
            </a:r>
          </a:p>
          <a:p>
            <a:r>
              <a:rPr lang="en-GB" baseline="0" dirty="0" smtClean="0"/>
              <a:t>There will be a quick evaluation form as soon as you leave this </a:t>
            </a:r>
          </a:p>
          <a:p>
            <a:r>
              <a:rPr lang="en-GB" baseline="0" dirty="0" smtClean="0"/>
              <a:t>Would be really grateful if you could take 30 </a:t>
            </a:r>
            <a:r>
              <a:rPr lang="en-GB" baseline="0" dirty="0" err="1" smtClean="0"/>
              <a:t>secs</a:t>
            </a:r>
            <a:r>
              <a:rPr lang="en-GB" baseline="0" dirty="0" smtClean="0"/>
              <a:t> to fill it out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Then read out questions </a:t>
            </a:r>
          </a:p>
          <a:p>
            <a:r>
              <a:rPr lang="en-GB" baseline="0" dirty="0" smtClean="0"/>
              <a:t>Back up Q – what did you do for your options? 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End with:</a:t>
            </a:r>
          </a:p>
          <a:p>
            <a:r>
              <a:rPr lang="en-GB" b="1" baseline="0" dirty="0" smtClean="0"/>
              <a:t>Thank you so much for listening and please do get in touch if you have any other questions. </a:t>
            </a:r>
          </a:p>
          <a:p>
            <a:r>
              <a:rPr lang="en-GB" b="1" baseline="0" dirty="0" smtClean="0"/>
              <a:t>Have a wonderful evening, bye for now.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30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1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53" y="1986858"/>
            <a:ext cx="6663634" cy="1502881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453" y="4721654"/>
            <a:ext cx="5487504" cy="77856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4" name="Picture 3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85" y="4467172"/>
            <a:ext cx="2386616" cy="1197524"/>
          </a:xfrm>
          <a:prstGeom prst="rect">
            <a:avLst/>
          </a:prstGeom>
        </p:spPr>
      </p:pic>
      <p:pic>
        <p:nvPicPr>
          <p:cNvPr id="7" name="Picture 6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2"/>
          <a:stretch/>
        </p:blipFill>
        <p:spPr>
          <a:xfrm>
            <a:off x="1" y="4158702"/>
            <a:ext cx="9144000" cy="307832"/>
          </a:xfrm>
          <a:prstGeom prst="rect">
            <a:avLst/>
          </a:prstGeom>
        </p:spPr>
      </p:pic>
      <p:pic>
        <p:nvPicPr>
          <p:cNvPr id="11" name="Picture 10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2"/>
          <a:stretch/>
        </p:blipFill>
        <p:spPr>
          <a:xfrm>
            <a:off x="1" y="5670454"/>
            <a:ext cx="9144000" cy="3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1365654"/>
            <a:ext cx="9145588" cy="5505174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6975" y="1090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12" y="6513014"/>
            <a:ext cx="216000" cy="216000"/>
          </a:xfrm>
        </p:spPr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5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457200" y="1555750"/>
            <a:ext cx="8229600" cy="4476750"/>
          </a:xfrm>
        </p:spPr>
        <p:txBody>
          <a:bodyPr lIns="72000" tIns="72000"/>
          <a:lstStyle>
            <a:lvl1pPr>
              <a:defRPr sz="1800"/>
            </a:lvl1pPr>
          </a:lstStyle>
          <a:p>
            <a:r>
              <a:rPr lang="en-GB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Chart/graph</a:t>
            </a:r>
            <a:endParaRPr lang="en-GB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434412" y="6513014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000" kern="1200" normalizeH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49BB3D-90E4-C946-BCF9-8FBC622A1A06}" type="slidenum">
              <a:rPr lang="en-GB" sz="800" smtClean="0"/>
              <a:pPr/>
              <a:t>‹#›</a:t>
            </a:fld>
            <a:endParaRPr lang="en-GB" sz="80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0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cascading bullets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29552"/>
            <a:ext cx="8229600" cy="4363278"/>
          </a:xfrm>
        </p:spPr>
        <p:txBody>
          <a:bodyPr/>
          <a:lstStyle>
            <a:lvl1pPr marL="266400" indent="-266400">
              <a:buFont typeface="Arial"/>
              <a:buChar char="•"/>
              <a:defRPr sz="2800"/>
            </a:lvl1pPr>
            <a:lvl2pPr marL="561600" indent="-248400">
              <a:buClr>
                <a:srgbClr val="DA5120"/>
              </a:buClr>
              <a:buFont typeface="Lucida Grande"/>
              <a:buChar char="-"/>
              <a:defRPr sz="2400"/>
            </a:lvl2pPr>
            <a:lvl3pPr marL="813600" indent="-234000">
              <a:buClr>
                <a:srgbClr val="171D23"/>
              </a:buClr>
              <a:buFont typeface="Wingdings" charset="2"/>
              <a:buChar char="§"/>
              <a:defRPr sz="2000"/>
            </a:lvl3pPr>
          </a:lstStyle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38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63071" y="1557210"/>
            <a:ext cx="8229600" cy="4525963"/>
          </a:xfrm>
        </p:spPr>
        <p:txBody>
          <a:bodyPr/>
          <a:lstStyle>
            <a:lvl1pPr marL="288000" indent="-324000">
              <a:buFont typeface="+mj-lt"/>
              <a:buAutoNum type="arabicPeriod"/>
              <a:defRPr sz="2800">
                <a:latin typeface="Corbel"/>
                <a:cs typeface="Corbel"/>
              </a:defRPr>
            </a:lvl1pPr>
            <a:lvl2pPr marL="648000" indent="-288000" algn="l">
              <a:buClr>
                <a:srgbClr val="FF6600"/>
              </a:buClr>
              <a:buFont typeface="+mj-lt"/>
              <a:buAutoNum type="romanLcPeriod"/>
              <a:defRPr sz="2400" baseline="0">
                <a:latin typeface="Corbel"/>
                <a:cs typeface="Corbel"/>
              </a:defRPr>
            </a:lvl2pPr>
            <a:lvl3pPr marL="579600" indent="0">
              <a:buFont typeface="Arial"/>
              <a:buNone/>
              <a:defRPr sz="2000">
                <a:latin typeface="Corbel"/>
                <a:cs typeface="Corbel"/>
              </a:defRPr>
            </a:lvl3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434412" y="6513014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000" kern="1200" normalizeH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49BB3D-90E4-C946-BCF9-8FBC622A1A06}" type="slidenum">
              <a:rPr lang="en-GB" sz="800" smtClean="0"/>
              <a:pPr/>
              <a:t>‹#›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397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66533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23" y="4466533"/>
            <a:ext cx="2389161" cy="1198801"/>
          </a:xfrm>
          <a:prstGeom prst="rect">
            <a:avLst/>
          </a:prstGeom>
        </p:spPr>
      </p:pic>
      <p:pic>
        <p:nvPicPr>
          <p:cNvPr id="8" name="Picture 7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2"/>
          <a:stretch/>
        </p:blipFill>
        <p:spPr>
          <a:xfrm>
            <a:off x="1" y="4158702"/>
            <a:ext cx="9144000" cy="307832"/>
          </a:xfrm>
          <a:prstGeom prst="rect">
            <a:avLst/>
          </a:prstGeom>
        </p:spPr>
      </p:pic>
      <p:pic>
        <p:nvPicPr>
          <p:cNvPr id="9" name="Picture 8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2"/>
          <a:stretch/>
        </p:blipFill>
        <p:spPr>
          <a:xfrm>
            <a:off x="1" y="5670454"/>
            <a:ext cx="9144000" cy="3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3"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94" y="0"/>
            <a:ext cx="9145588" cy="4727046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470387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10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33" y="4470387"/>
            <a:ext cx="2389161" cy="1198801"/>
          </a:xfrm>
          <a:prstGeom prst="rect">
            <a:avLst/>
          </a:prstGeom>
        </p:spPr>
      </p:pic>
      <p:pic>
        <p:nvPicPr>
          <p:cNvPr id="2" name="Picture 1" descr="Music_Hall_Diagonal_6_long_lines-40%-optimized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46"/>
          <a:stretch/>
        </p:blipFill>
        <p:spPr>
          <a:xfrm>
            <a:off x="794" y="4152163"/>
            <a:ext cx="9144000" cy="324115"/>
          </a:xfrm>
          <a:prstGeom prst="rect">
            <a:avLst/>
          </a:prstGeom>
        </p:spPr>
      </p:pic>
      <p:pic>
        <p:nvPicPr>
          <p:cNvPr id="9" name="Picture 8" descr="Music_Hall_Diagonal_6_long_lines-40%-optimized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46"/>
          <a:stretch/>
        </p:blipFill>
        <p:spPr>
          <a:xfrm>
            <a:off x="794" y="5658796"/>
            <a:ext cx="9144000" cy="324115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70453" y="4721654"/>
            <a:ext cx="5487504" cy="77856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6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8141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748823"/>
            <a:ext cx="6197663" cy="916512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60" y="4466534"/>
            <a:ext cx="2400139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66533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748823"/>
            <a:ext cx="6108115" cy="916512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23" y="4466533"/>
            <a:ext cx="2389161" cy="11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1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375"/>
            <a:ext cx="3904974" cy="43632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60900" y="1771375"/>
            <a:ext cx="4025900" cy="4363950"/>
          </a:xfr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4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page 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9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9552"/>
            <a:ext cx="8229600" cy="43632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6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page 1"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865429"/>
          </a:xfrm>
          <a:prstGeom prst="rect">
            <a:avLst/>
          </a:prstGeom>
        </p:spPr>
      </p:pic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0"/>
            <a:ext cx="9145588" cy="6858000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12" y="6513014"/>
            <a:ext cx="216000" cy="216000"/>
          </a:xfrm>
        </p:spPr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8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age band at bottom"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12" y="6513014"/>
            <a:ext cx="216000" cy="216000"/>
          </a:xfrm>
        </p:spPr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475525"/>
            <a:ext cx="9144000" cy="9133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E99A9"/>
              </a:solidFill>
            </a:endParaRPr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43" y="5475006"/>
            <a:ext cx="1822362" cy="9144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42569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4412" y="592782"/>
            <a:ext cx="3904974" cy="43632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638112" y="592782"/>
            <a:ext cx="4025900" cy="4363950"/>
          </a:xfr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1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31215"/>
            <a:ext cx="9144000" cy="9133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E99A9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380"/>
            <a:ext cx="6546059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792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411" y="6513014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lvl1pPr algn="ctr">
              <a:defRPr sz="800" normalizeH="1">
                <a:solidFill>
                  <a:schemeClr val="bg1"/>
                </a:solidFill>
              </a:defRPr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2" y="430696"/>
            <a:ext cx="18223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7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1" r:id="rId3"/>
    <p:sldLayoutId id="2147483662" r:id="rId4"/>
    <p:sldLayoutId id="2147483650" r:id="rId5"/>
    <p:sldLayoutId id="2147483653" r:id="rId6"/>
    <p:sldLayoutId id="2147483680" r:id="rId7"/>
    <p:sldLayoutId id="2147483685" r:id="rId8"/>
    <p:sldLayoutId id="2147483691" r:id="rId9"/>
    <p:sldLayoutId id="2147483654" r:id="rId10"/>
    <p:sldLayoutId id="2147483664" r:id="rId11"/>
    <p:sldLayoutId id="2147483693" r:id="rId12"/>
    <p:sldLayoutId id="2147483682" r:id="rId13"/>
    <p:sldLayoutId id="2147483687" r:id="rId14"/>
  </p:sldLayoutIdLst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2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2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ltjEJo5PKd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hyperlink" Target="mailto:wa@rhul.ac.u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.xml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v.uk/what-different-qualification-levels-mean/list-of-qualification-levels#level-3" TargetMode="External"/><Relationship Id="rId5" Type="http://schemas.openxmlformats.org/officeDocument/2006/relationships/hyperlink" Target="https://www.gov.uk/children-with-special-educational-needs/extra-SEN-help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18 Options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262"/>
            <a:ext cx="9144000" cy="44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Scan the QR code for more information or click the home button to return to the post 18 options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10</a:t>
            </a:fld>
            <a:endParaRPr lang="en-GB" dirty="0"/>
          </a:p>
        </p:txBody>
      </p:sp>
      <p:pic>
        <p:nvPicPr>
          <p:cNvPr id="11" name="Picture 22" descr="Drawn Circle White Png - Hand Drawn Circle Png Clipart (933x463), Png Downloa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81" y="1476755"/>
            <a:ext cx="5470792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56493" y="1573794"/>
            <a:ext cx="250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Combine 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541047" y="2440274"/>
            <a:ext cx="2505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solidFill>
                  <a:srgbClr val="D75020"/>
                </a:solidFill>
              </a:rPr>
              <a:t>Apprenticeship</a:t>
            </a:r>
            <a:endParaRPr lang="en-GB" sz="2800" u="sng" dirty="0">
              <a:solidFill>
                <a:srgbClr val="D75020"/>
              </a:solidFill>
            </a:endParaRPr>
          </a:p>
        </p:txBody>
      </p:sp>
      <p:sp>
        <p:nvSpPr>
          <p:cNvPr id="13" name="Action Button: Home 12">
            <a:hlinkClick r:id="rId5" action="ppaction://hlinksldjump" highlightClick="1"/>
          </p:cNvPr>
          <p:cNvSpPr/>
          <p:nvPr/>
        </p:nvSpPr>
        <p:spPr>
          <a:xfrm>
            <a:off x="7326825" y="1476754"/>
            <a:ext cx="886968" cy="769441"/>
          </a:xfrm>
          <a:prstGeom prst="actionButtonHome">
            <a:avLst/>
          </a:prstGeom>
          <a:solidFill>
            <a:schemeClr val="tx2"/>
          </a:solidFill>
          <a:ln>
            <a:solidFill>
              <a:srgbClr val="DA51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97250" y="3116324"/>
            <a:ext cx="899305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80% in workplace – learning skills relevant to that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Range of levels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Paid an apprentice salary AT LEAST = minimum wage (£4.15 an hour)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You must apply to it like a job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Trains you for that specific job role like chef, gardener or carer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Minimum duration of a 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Lead to: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Work , Next level of apprenticeships ,University or College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Once you’ve decided on that area &amp; completed the apprenticeship, that’s pretty much what you’re confined 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486010"/>
            <a:ext cx="1280337" cy="12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1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6112" y="477268"/>
            <a:ext cx="6546059" cy="922130"/>
          </a:xfrm>
        </p:spPr>
        <p:txBody>
          <a:bodyPr/>
          <a:lstStyle/>
          <a:p>
            <a:r>
              <a:rPr lang="en-US" dirty="0" smtClean="0"/>
              <a:t>Royal Holloway Post 18 options guide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19290" y="6205794"/>
            <a:ext cx="540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DA5120"/>
                </a:solidFill>
              </a:rPr>
              <a:t>Next steps after this session…</a:t>
            </a:r>
            <a:endParaRPr lang="en-GB" sz="2800" dirty="0">
              <a:solidFill>
                <a:srgbClr val="DA5120"/>
              </a:solidFill>
            </a:endParaRPr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6664961" y="6102177"/>
            <a:ext cx="499532" cy="523220"/>
          </a:xfrm>
          <a:prstGeom prst="actionButtonForwardNext">
            <a:avLst/>
          </a:prstGeom>
          <a:solidFill>
            <a:schemeClr val="tx2"/>
          </a:solidFill>
          <a:ln>
            <a:solidFill>
              <a:srgbClr val="D750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93024" y="5979066"/>
            <a:ext cx="886968" cy="769441"/>
          </a:xfrm>
          <a:prstGeom prst="actionButtonHome">
            <a:avLst/>
          </a:prstGeom>
          <a:solidFill>
            <a:schemeClr val="tx2"/>
          </a:solidFill>
          <a:ln>
            <a:solidFill>
              <a:srgbClr val="DA51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785121" y="324940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Roboto"/>
                <a:hlinkClick r:id="rId4"/>
              </a:rPr>
              <a:t>https://youtu.be/ltjEJo5PKdk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7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 after this session…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5467" y="2149736"/>
            <a:ext cx="8915400" cy="4363278"/>
          </a:xfrm>
        </p:spPr>
        <p:txBody>
          <a:bodyPr/>
          <a:lstStyle/>
          <a:p>
            <a:pPr algn="ctr"/>
            <a:r>
              <a:rPr lang="en-GB" sz="3200" dirty="0" smtClean="0"/>
              <a:t>Scan the QR code to find out more about the post 18 options your are interested in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Research 1 post 18 pathway  you are interested in studying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315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warp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9696" y="4754969"/>
            <a:ext cx="6938038" cy="6915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Questions &amp; get in touch </a:t>
            </a:r>
            <a:endParaRPr lang="en-US" dirty="0"/>
          </a:p>
        </p:txBody>
      </p:sp>
      <p:pic>
        <p:nvPicPr>
          <p:cNvPr id="3" name="Content Placeholder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4"/>
          <a:stretch/>
        </p:blipFill>
        <p:spPr>
          <a:xfrm>
            <a:off x="6009110" y="2087898"/>
            <a:ext cx="2948433" cy="132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74" y="2338484"/>
            <a:ext cx="2856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Visit our website:</a:t>
            </a:r>
          </a:p>
          <a:p>
            <a:pPr algn="ctr"/>
            <a:r>
              <a:rPr lang="en-GB" sz="2400" b="1" dirty="0">
                <a:solidFill>
                  <a:srgbClr val="EC6606"/>
                </a:solidFill>
              </a:rPr>
              <a:t>royalholloway.ac.uk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4157" y="1472267"/>
            <a:ext cx="19864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solidFill>
                  <a:srgbClr val="ED6708"/>
                </a:solidFill>
              </a:rPr>
              <a:t>Stay in touch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8331"/>
            <a:ext cx="9144000" cy="830997"/>
          </a:xfrm>
          <a:prstGeom prst="rect">
            <a:avLst/>
          </a:prstGeom>
          <a:solidFill>
            <a:srgbClr val="EC660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Email us: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hlinkClick r:id="rId4"/>
              </a:rPr>
              <a:t>wa@rhul.ac.uk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283" y="1718489"/>
            <a:ext cx="1873010" cy="1873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4569" y="1121093"/>
            <a:ext cx="28055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solidFill>
                  <a:srgbClr val="ED6708"/>
                </a:solidFill>
              </a:rPr>
              <a:t>Order a prospectus</a:t>
            </a:r>
          </a:p>
        </p:txBody>
      </p:sp>
    </p:spTree>
    <p:extLst>
      <p:ext uri="{BB962C8B-B14F-4D97-AF65-F5344CB8AC3E}">
        <p14:creationId xmlns:p14="http://schemas.microsoft.com/office/powerpoint/2010/main" val="39300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arp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5024" y="7850551"/>
            <a:ext cx="6232108" cy="990328"/>
          </a:xfrm>
        </p:spPr>
        <p:txBody>
          <a:bodyPr/>
          <a:lstStyle/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18 Options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87420" y="3405545"/>
            <a:ext cx="3678936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71D23"/>
                </a:solidFill>
              </a:rPr>
              <a:t>What’s your next move?</a:t>
            </a:r>
            <a:endParaRPr lang="en-US" dirty="0">
              <a:solidFill>
                <a:srgbClr val="171D23"/>
              </a:solidFill>
            </a:endParaRPr>
          </a:p>
        </p:txBody>
      </p:sp>
      <p:pic>
        <p:nvPicPr>
          <p:cNvPr id="1046" name="Picture 22" descr="Drawn Circle White Png - Hand Drawn Circle Png Clipart (933x463), Png Downloa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95" y="1447395"/>
            <a:ext cx="3441185" cy="89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1742" flipV="1">
            <a:off x="2549065" y="4284481"/>
            <a:ext cx="1148591" cy="1148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010" flipV="1">
            <a:off x="5784607" y="4123132"/>
            <a:ext cx="1352387" cy="13523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702745">
            <a:off x="4326194" y="2293010"/>
            <a:ext cx="1012024" cy="10120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7272" y="5243409"/>
            <a:ext cx="270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Study?</a:t>
            </a:r>
            <a:endParaRPr lang="en-GB" sz="3200" dirty="0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4017626" y="1723703"/>
            <a:ext cx="225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hlinkClick r:id="rId6" action="ppaction://hlinksldjump"/>
              </a:rPr>
              <a:t>Work</a:t>
            </a:r>
            <a:r>
              <a:rPr lang="en-GB" sz="3200" dirty="0" smtClean="0"/>
              <a:t>? </a:t>
            </a:r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335024" y="5504337"/>
            <a:ext cx="197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Combine?</a:t>
            </a:r>
            <a:endParaRPr lang="en-GB" sz="3200" dirty="0"/>
          </a:p>
        </p:txBody>
      </p:sp>
      <p:pic>
        <p:nvPicPr>
          <p:cNvPr id="21" name="Picture 22" descr="Drawn Circle White Png - Hand Drawn Circle Png Clipart (933x463), Png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13" y="3457791"/>
            <a:ext cx="6080633" cy="7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Drawn Circle White Png - Hand Drawn Circle Png Clipart (933x463), Png Downloa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0" y="5304343"/>
            <a:ext cx="3407916" cy="93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Drawn Circle White Png - Hand Drawn Circle Png Clipart (933x463), Png Download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98" y="5074397"/>
            <a:ext cx="3047302" cy="8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1580" y="3266445"/>
            <a:ext cx="1481666" cy="1200329"/>
          </a:xfrm>
          <a:prstGeom prst="rect">
            <a:avLst/>
          </a:prstGeom>
          <a:noFill/>
          <a:ln w="57150">
            <a:solidFill>
              <a:srgbClr val="D7502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DA5120"/>
                </a:solidFill>
              </a:rPr>
              <a:t>Click an option for more information</a:t>
            </a:r>
            <a:endParaRPr lang="en-GB" i="1" dirty="0">
              <a:solidFill>
                <a:srgbClr val="DA51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5024" y="7850551"/>
            <a:ext cx="6232108" cy="990328"/>
          </a:xfrm>
        </p:spPr>
        <p:txBody>
          <a:bodyPr/>
          <a:lstStyle/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18 Options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87420" y="3405545"/>
            <a:ext cx="3678936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71D23"/>
                </a:solidFill>
              </a:rPr>
              <a:t>What’s your next move?</a:t>
            </a:r>
            <a:endParaRPr lang="en-US" dirty="0">
              <a:solidFill>
                <a:srgbClr val="171D23"/>
              </a:solidFill>
            </a:endParaRPr>
          </a:p>
        </p:txBody>
      </p:sp>
      <p:pic>
        <p:nvPicPr>
          <p:cNvPr id="1046" name="Picture 22" descr="Drawn Circle White Png - Hand Drawn Circle Png Clipart (933x463), Png Downloa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95" y="1447395"/>
            <a:ext cx="3441185" cy="89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1742" flipV="1">
            <a:off x="2549065" y="4284481"/>
            <a:ext cx="1148591" cy="1148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010" flipV="1">
            <a:off x="5784607" y="4123132"/>
            <a:ext cx="1352387" cy="13523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702745">
            <a:off x="4326194" y="2293010"/>
            <a:ext cx="1012024" cy="10120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7272" y="5243409"/>
            <a:ext cx="270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Study?</a:t>
            </a:r>
            <a:endParaRPr lang="en-GB" sz="3200" dirty="0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4017626" y="1723703"/>
            <a:ext cx="225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Work</a:t>
            </a:r>
            <a:r>
              <a:rPr lang="en-GB" sz="3200" dirty="0" smtClean="0">
                <a:hlinkClick r:id="rId2" action="ppaction://hlinksldjump"/>
              </a:rPr>
              <a:t>?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335024" y="5504337"/>
            <a:ext cx="197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Combine?</a:t>
            </a:r>
            <a:endParaRPr lang="en-GB" sz="3200" dirty="0"/>
          </a:p>
        </p:txBody>
      </p:sp>
      <p:pic>
        <p:nvPicPr>
          <p:cNvPr id="21" name="Picture 22" descr="Drawn Circle White Png - Hand Drawn Circle Png Clipart (933x463), Png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13" y="3457791"/>
            <a:ext cx="6080633" cy="7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Drawn Circle White Png - Hand Drawn Circle Png Clipart (933x463), Png Download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0" y="5304343"/>
            <a:ext cx="3407916" cy="93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Drawn Circle White Png - Hand Drawn Circle Png Clipart (933x463), Png Downloa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98" y="5074397"/>
            <a:ext cx="3047302" cy="8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1580" y="3266445"/>
            <a:ext cx="1481666" cy="1200329"/>
          </a:xfrm>
          <a:prstGeom prst="rect">
            <a:avLst/>
          </a:prstGeom>
          <a:noFill/>
          <a:ln w="57150">
            <a:solidFill>
              <a:srgbClr val="D7502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DA5120"/>
                </a:solidFill>
              </a:rPr>
              <a:t>Click an option for more information</a:t>
            </a:r>
            <a:endParaRPr lang="en-GB" i="1" dirty="0">
              <a:solidFill>
                <a:srgbClr val="DA512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2862" y="1941256"/>
            <a:ext cx="2531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u="sng" dirty="0" smtClean="0"/>
              <a:t>Post 18 </a:t>
            </a:r>
            <a:r>
              <a:rPr lang="en-GB" sz="3200" i="1" u="sng" dirty="0" smtClean="0">
                <a:hlinkClick r:id="rId8" action="ppaction://hlinksldjump"/>
              </a:rPr>
              <a:t>options</a:t>
            </a:r>
            <a:r>
              <a:rPr lang="en-GB" sz="3200" i="1" u="sng" dirty="0" smtClean="0"/>
              <a:t> video</a:t>
            </a:r>
            <a:endParaRPr lang="en-GB" sz="3200" i="1" u="sng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385181">
            <a:off x="7029769" y="2975959"/>
            <a:ext cx="1012024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lick the home button to return to the post 18 options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4</a:t>
            </a:fld>
            <a:endParaRPr lang="en-GB" dirty="0"/>
          </a:p>
        </p:txBody>
      </p:sp>
      <p:pic>
        <p:nvPicPr>
          <p:cNvPr id="11" name="Picture 22" descr="Drawn Circle White Png - Hand Drawn Circle Png Clipart (933x463), Png Downloa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81" y="1476755"/>
            <a:ext cx="5470792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30229" y="1573794"/>
            <a:ext cx="1875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Work </a:t>
            </a:r>
            <a:endParaRPr lang="en-GB" sz="4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079780" y="2544523"/>
            <a:ext cx="0" cy="3968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4550" y="2382792"/>
            <a:ext cx="31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D75020"/>
                </a:solidFill>
              </a:rPr>
              <a:t>Start a Business</a:t>
            </a:r>
            <a:endParaRPr lang="en-GB" sz="2800" u="sng" dirty="0">
              <a:solidFill>
                <a:srgbClr val="D7502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3698" y="2382792"/>
            <a:ext cx="226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D75020"/>
                </a:solidFill>
              </a:rPr>
              <a:t>Get a Job</a:t>
            </a:r>
            <a:endParaRPr lang="en-GB" sz="2800" u="sng" dirty="0">
              <a:solidFill>
                <a:srgbClr val="D7502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5704" y="2382792"/>
            <a:ext cx="196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solidFill>
                  <a:srgbClr val="D75020"/>
                </a:solidFill>
              </a:rPr>
              <a:t>Internship</a:t>
            </a:r>
            <a:endParaRPr lang="en-GB" sz="2800" u="sng" dirty="0">
              <a:solidFill>
                <a:srgbClr val="D7502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990088" y="2544523"/>
            <a:ext cx="0" cy="3968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Action Button: Home 26">
            <a:hlinkClick r:id="rId5" action="ppaction://hlinksldjump" highlightClick="1"/>
          </p:cNvPr>
          <p:cNvSpPr/>
          <p:nvPr/>
        </p:nvSpPr>
        <p:spPr>
          <a:xfrm>
            <a:off x="7310458" y="1476754"/>
            <a:ext cx="886968" cy="769441"/>
          </a:xfrm>
          <a:prstGeom prst="actionButtonHome">
            <a:avLst/>
          </a:prstGeom>
          <a:solidFill>
            <a:schemeClr val="tx2"/>
          </a:solidFill>
          <a:ln>
            <a:solidFill>
              <a:srgbClr val="DA51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018501" y="3013733"/>
            <a:ext cx="30612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Get straight into the working world to start earning. You'll need an up-to-date CV and cover letter.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Duration: Dependent on job offer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Entry requirements: Requirements differ between employers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38173" y="2906012"/>
            <a:ext cx="31181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 period of work experience where you can try out a job and get to know an industry.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Duration, content &amp; requirements all depend on the </a:t>
            </a:r>
            <a:r>
              <a:rPr lang="en-GB" dirty="0" smtClean="0"/>
              <a:t>company. 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Usually anywhere between 1 week – 1 year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Like work experience but normally for longer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Tend to be unpaid but good experience 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6010" y="2959107"/>
            <a:ext cx="303760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/>
              <a:t>Think carefully </a:t>
            </a:r>
            <a:r>
              <a:rPr lang="en-GB" sz="2000" dirty="0"/>
              <a:t>about your ideas and make a solid business plan.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/>
              <a:t>Need a USP </a:t>
            </a:r>
            <a:r>
              <a:rPr lang="en-GB" sz="2000" dirty="0"/>
              <a:t>(unique selling </a:t>
            </a:r>
            <a:r>
              <a:rPr lang="en-GB" sz="2000" dirty="0" smtClean="0"/>
              <a:t>point)</a:t>
            </a:r>
            <a:endParaRPr lang="en-GB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 You may need special skills, qualifications or </a:t>
            </a:r>
            <a:r>
              <a:rPr lang="en-GB" sz="2000" dirty="0" smtClean="0"/>
              <a:t>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smtClean="0"/>
              <a:t>There </a:t>
            </a:r>
            <a:r>
              <a:rPr lang="en-GB" sz="2000" dirty="0"/>
              <a:t>may also be start-up costs.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7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2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75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25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775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Scan the QR code for more information or click the home button to return to the post 18 options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5</a:t>
            </a:fld>
            <a:endParaRPr lang="en-GB" dirty="0"/>
          </a:p>
        </p:txBody>
      </p:sp>
      <p:pic>
        <p:nvPicPr>
          <p:cNvPr id="11" name="Picture 22" descr="Drawn Circle White Png - Hand Drawn Circle Png Clipart (933x463), Png Downloa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81" y="1476755"/>
            <a:ext cx="5470792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30229" y="1573794"/>
            <a:ext cx="1875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Study 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730229" y="2336809"/>
            <a:ext cx="31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D75020"/>
                </a:solidFill>
              </a:rPr>
              <a:t>University</a:t>
            </a:r>
            <a:endParaRPr lang="en-GB" sz="2800" u="sng" dirty="0">
              <a:solidFill>
                <a:srgbClr val="D7502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578" y="2831132"/>
            <a:ext cx="86806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 smtClean="0"/>
              <a:t>Study a degree level course  </a:t>
            </a: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Learn through lectures, seminars, group projects and independent study.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There's funding available to support you and you can study full or part-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Location: At a university, college or online. You could go away to study, stay local or go abroad.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Duration: 3 to 4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Entry requirements: Universities set their own entry requirements. You'll usually need A Levels or equivalent qualifications</a:t>
            </a: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7378946" y="1769223"/>
            <a:ext cx="886968" cy="769441"/>
          </a:xfrm>
          <a:prstGeom prst="actionButtonHome">
            <a:avLst/>
          </a:prstGeom>
          <a:solidFill>
            <a:schemeClr val="tx2"/>
          </a:solidFill>
          <a:ln>
            <a:solidFill>
              <a:srgbClr val="DA51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" y="1417156"/>
            <a:ext cx="1463901" cy="141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53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lick the home button to return to the post 18 options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6</a:t>
            </a:fld>
            <a:endParaRPr lang="en-GB" dirty="0"/>
          </a:p>
        </p:txBody>
      </p:sp>
      <p:pic>
        <p:nvPicPr>
          <p:cNvPr id="11" name="Picture 22" descr="Drawn Circle White Png - Hand Drawn Circle Png Clipart (933x463), Png Downloa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81" y="1476755"/>
            <a:ext cx="5470792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30229" y="1573794"/>
            <a:ext cx="1875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Study 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949163" y="2382792"/>
            <a:ext cx="226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D75020"/>
                </a:solidFill>
              </a:rPr>
              <a:t>Retakes</a:t>
            </a:r>
            <a:endParaRPr lang="en-GB" sz="2800" u="sng" dirty="0">
              <a:solidFill>
                <a:srgbClr val="D7502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250" y="3042608"/>
            <a:ext cx="87975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If you didn't get the results you wanted, you can resit some of your courses or sign up for some new qualifications.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Takes 1 year in school, sixth form or college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Speak to careers advisor for more info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Also gap year or deferring a year </a:t>
            </a: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7332928" y="1613351"/>
            <a:ext cx="886968" cy="769441"/>
          </a:xfrm>
          <a:prstGeom prst="actionButtonHome">
            <a:avLst/>
          </a:prstGeom>
          <a:solidFill>
            <a:schemeClr val="tx2"/>
          </a:solidFill>
          <a:ln>
            <a:solidFill>
              <a:srgbClr val="DA51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Scan the QR code for more information or click the home button to return to the post 18 options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7</a:t>
            </a:fld>
            <a:endParaRPr lang="en-GB" dirty="0"/>
          </a:p>
        </p:txBody>
      </p:sp>
      <p:pic>
        <p:nvPicPr>
          <p:cNvPr id="11" name="Picture 22" descr="Drawn Circle White Png - Hand Drawn Circle Png Clipart (933x463), Png Downloa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81" y="1476755"/>
            <a:ext cx="5470792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30229" y="1573794"/>
            <a:ext cx="1875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Study 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281426" y="2577481"/>
            <a:ext cx="477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solidFill>
                  <a:srgbClr val="D75020"/>
                </a:solidFill>
              </a:rPr>
              <a:t>Higher Technical Skills Course </a:t>
            </a:r>
            <a:endParaRPr lang="en-GB" sz="2800" u="sng" dirty="0">
              <a:solidFill>
                <a:srgbClr val="D75020"/>
              </a:solidFill>
            </a:endParaRPr>
          </a:p>
        </p:txBody>
      </p:sp>
      <p:sp>
        <p:nvSpPr>
          <p:cNvPr id="13" name="Action Button: Home 12">
            <a:hlinkClick r:id="rId5" action="ppaction://hlinksldjump" highlightClick="1"/>
          </p:cNvPr>
          <p:cNvSpPr/>
          <p:nvPr/>
        </p:nvSpPr>
        <p:spPr>
          <a:xfrm>
            <a:off x="7332928" y="1476755"/>
            <a:ext cx="886968" cy="769441"/>
          </a:xfrm>
          <a:prstGeom prst="actionButtonHome">
            <a:avLst/>
          </a:prstGeom>
          <a:solidFill>
            <a:schemeClr val="tx2"/>
          </a:solidFill>
          <a:ln>
            <a:solidFill>
              <a:srgbClr val="DA51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80410" y="2936130"/>
            <a:ext cx="827413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Learn </a:t>
            </a:r>
            <a:r>
              <a:rPr lang="en-GB" sz="2400" dirty="0"/>
              <a:t>the higher level skills that employers want in sectors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Finance</a:t>
            </a:r>
            <a:r>
              <a:rPr lang="en-GB" sz="2400" dirty="0"/>
              <a:t>, engineering, management and scientific jobs on a classroom-taught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Location: College or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Duration: 1 to 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Entry requirements: Varies by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Speak to your local provider (</a:t>
            </a:r>
            <a:r>
              <a:rPr lang="en-GB" sz="2400" dirty="0" err="1"/>
              <a:t>eg</a:t>
            </a:r>
            <a:r>
              <a:rPr lang="en-GB" sz="2400" dirty="0"/>
              <a:t> college) for more info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3511" y="1480609"/>
            <a:ext cx="1401671" cy="14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Scan the QR code for more information or click the home button to return to the post 18 options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8</a:t>
            </a:fld>
            <a:endParaRPr lang="en-GB" dirty="0"/>
          </a:p>
        </p:txBody>
      </p:sp>
      <p:pic>
        <p:nvPicPr>
          <p:cNvPr id="11" name="Picture 22" descr="Drawn Circle White Png - Hand Drawn Circle Png Clipart (933x463), Png Downloa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81" y="1476755"/>
            <a:ext cx="5470792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56493" y="1573794"/>
            <a:ext cx="250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Combine 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730229" y="2382792"/>
            <a:ext cx="31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D75020"/>
                </a:solidFill>
              </a:rPr>
              <a:t>Traineeship</a:t>
            </a:r>
            <a:endParaRPr lang="en-GB" sz="2800" u="sng" dirty="0">
              <a:solidFill>
                <a:srgbClr val="D7502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100090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 </a:t>
            </a:r>
            <a:r>
              <a:rPr lang="en-GB" dirty="0"/>
              <a:t>course that includes a work placement that will get you ready for an apprenticeship or a job.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You’ll get work experience and some help to apply for your next steps.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 can also improve your maths and English skills.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You’ll spend a minimum of 70 hours in a work placement with the rest of your time in college or a training centre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a very broad sector like retail, administration or hospitality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Duration: 6 weeks to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Entry requirements:  You need to be aged between 16 to 24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or up to 25 with an </a:t>
            </a:r>
            <a:r>
              <a:rPr lang="en-GB" dirty="0">
                <a:hlinkClick r:id="rId5"/>
              </a:rPr>
              <a:t>Education Health and Care Plan</a:t>
            </a:r>
            <a:r>
              <a:rPr lang="en-GB" dirty="0"/>
              <a:t> with no higher than a </a:t>
            </a:r>
            <a:r>
              <a:rPr lang="en-GB" dirty="0">
                <a:hlinkClick r:id="rId6"/>
              </a:rPr>
              <a:t>level 3 qualification</a:t>
            </a:r>
            <a:endParaRPr lang="en-GB" dirty="0"/>
          </a:p>
          <a:p>
            <a:endParaRPr lang="en-GB" b="1" dirty="0"/>
          </a:p>
        </p:txBody>
      </p:sp>
      <p:sp>
        <p:nvSpPr>
          <p:cNvPr id="15" name="Action Button: Home 14">
            <a:hlinkClick r:id="rId7" action="ppaction://hlinksldjump" highlightClick="1"/>
          </p:cNvPr>
          <p:cNvSpPr/>
          <p:nvPr/>
        </p:nvSpPr>
        <p:spPr>
          <a:xfrm>
            <a:off x="7332928" y="1476755"/>
            <a:ext cx="886968" cy="769441"/>
          </a:xfrm>
          <a:prstGeom prst="actionButtonHome">
            <a:avLst/>
          </a:prstGeom>
          <a:solidFill>
            <a:schemeClr val="tx2"/>
          </a:solidFill>
          <a:ln>
            <a:solidFill>
              <a:srgbClr val="DA51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" y="1476755"/>
            <a:ext cx="1412748" cy="12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Scan the QR code for more information or click the home button to return to the post 18 options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9</a:t>
            </a:fld>
            <a:endParaRPr lang="en-GB" dirty="0"/>
          </a:p>
        </p:txBody>
      </p:sp>
      <p:pic>
        <p:nvPicPr>
          <p:cNvPr id="11" name="Picture 22" descr="Drawn Circle White Png - Hand Drawn Circle Png Clipart (933x463), Png Downloa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81" y="1476755"/>
            <a:ext cx="5470792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56493" y="1573794"/>
            <a:ext cx="250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Combine 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295226" y="2440274"/>
            <a:ext cx="3630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D75020"/>
                </a:solidFill>
              </a:rPr>
              <a:t>School Leaver Scheme</a:t>
            </a:r>
            <a:endParaRPr lang="en-GB" sz="2000" u="sng" dirty="0">
              <a:solidFill>
                <a:srgbClr val="D7502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80" y="2840384"/>
            <a:ext cx="846779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A chance to learn and train with a large company while earning a wage.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Offered in sectors like accountancy, engineering, finance, IT, law, leisure and retail.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Similar to graduate employment schemes run over a longer period of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You'll often rotate between different locations with the same company to get experience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and it can include distance learning or time in college or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Duration: 3 to 7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Entry requirements: Usually high grade A levels or equivalent and a keen interest in the sector you want to work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Qualifications: A university degree and/or professional qualification</a:t>
            </a:r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7332928" y="1476755"/>
            <a:ext cx="886968" cy="769441"/>
          </a:xfrm>
          <a:prstGeom prst="actionButtonHome">
            <a:avLst/>
          </a:prstGeom>
          <a:solidFill>
            <a:schemeClr val="tx2"/>
          </a:solidFill>
          <a:ln>
            <a:solidFill>
              <a:srgbClr val="DA51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5" y="1435608"/>
            <a:ext cx="1572768" cy="12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18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RHUL Primary Colour Palette">
      <a:dk1>
        <a:sysClr val="windowText" lastClr="000000"/>
      </a:dk1>
      <a:lt1>
        <a:sysClr val="window" lastClr="FFFFFF"/>
      </a:lt1>
      <a:dk2>
        <a:srgbClr val="202A30"/>
      </a:dk2>
      <a:lt2>
        <a:srgbClr val="E7E6E6"/>
      </a:lt2>
      <a:accent1>
        <a:srgbClr val="EB641E"/>
      </a:accent1>
      <a:accent2>
        <a:srgbClr val="D72D2D"/>
      </a:accent2>
      <a:accent3>
        <a:srgbClr val="9857AE"/>
      </a:accent3>
      <a:accent4>
        <a:srgbClr val="00A648"/>
      </a:accent4>
      <a:accent5>
        <a:srgbClr val="00A69E"/>
      </a:accent5>
      <a:accent6>
        <a:srgbClr val="009ED7"/>
      </a:accent6>
      <a:hlink>
        <a:srgbClr val="000000"/>
      </a:hlink>
      <a:folHlink>
        <a:srgbClr val="954F72"/>
      </a:folHlink>
    </a:clrScheme>
    <a:fontScheme name="Office 2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7665</TotalTime>
  <Words>1014</Words>
  <Application>Microsoft Office PowerPoint</Application>
  <PresentationFormat>On-screen Show (4:3)</PresentationFormat>
  <Paragraphs>145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corbel</vt:lpstr>
      <vt:lpstr>corbel</vt:lpstr>
      <vt:lpstr>Lucida Grande</vt:lpstr>
      <vt:lpstr>Roboto</vt:lpstr>
      <vt:lpstr>Wingdings</vt:lpstr>
      <vt:lpstr>Office Theme</vt:lpstr>
      <vt:lpstr>Post 18 Options </vt:lpstr>
      <vt:lpstr>Post 18 Options</vt:lpstr>
      <vt:lpstr>Post 18 Options</vt:lpstr>
      <vt:lpstr>Click the home button to return to the post 18 options</vt:lpstr>
      <vt:lpstr>Scan the QR code for more information or click the home button to return to the post 18 options</vt:lpstr>
      <vt:lpstr>Click the home button to return to the post 18 options</vt:lpstr>
      <vt:lpstr>Scan the QR code for more information or click the home button to return to the post 18 options</vt:lpstr>
      <vt:lpstr>Scan the QR code for more information or click the home button to return to the post 18 options</vt:lpstr>
      <vt:lpstr>Scan the QR code for more information or click the home button to return to the post 18 options</vt:lpstr>
      <vt:lpstr>Scan the QR code for more information or click the home button to return to the post 18 options</vt:lpstr>
      <vt:lpstr>Royal Holloway Post 18 options guide </vt:lpstr>
      <vt:lpstr>Next steps after this session…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Plummer, Jonathan</cp:lastModifiedBy>
  <cp:revision>361</cp:revision>
  <cp:lastPrinted>2016-11-21T14:52:36Z</cp:lastPrinted>
  <dcterms:created xsi:type="dcterms:W3CDTF">2013-08-15T13:27:17Z</dcterms:created>
  <dcterms:modified xsi:type="dcterms:W3CDTF">2021-12-09T14:04:09Z</dcterms:modified>
</cp:coreProperties>
</file>