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9" r:id="rId2"/>
    <p:sldId id="276" r:id="rId3"/>
    <p:sldId id="290" r:id="rId4"/>
    <p:sldId id="262" r:id="rId5"/>
    <p:sldId id="283" r:id="rId6"/>
    <p:sldId id="282" r:id="rId7"/>
    <p:sldId id="284" r:id="rId8"/>
    <p:sldId id="285" r:id="rId9"/>
    <p:sldId id="286" r:id="rId10"/>
    <p:sldId id="263" r:id="rId11"/>
    <p:sldId id="291" r:id="rId12"/>
    <p:sldId id="289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5020"/>
    <a:srgbClr val="DA5120"/>
    <a:srgbClr val="171D23"/>
    <a:srgbClr val="424A4F"/>
    <a:srgbClr val="FFFF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 snapToObjects="1" showGuides="1">
      <p:cViewPr varScale="1">
        <p:scale>
          <a:sx n="89" d="100"/>
          <a:sy n="89" d="100"/>
        </p:scale>
        <p:origin x="1219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>
        <p:scale>
          <a:sx n="165" d="100"/>
          <a:sy n="165" d="100"/>
        </p:scale>
        <p:origin x="-138" y="-265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-1"/>
            <a:ext cx="2437260" cy="8082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0FA731-96C6-1C4F-A61E-653465578A10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Date Placeholder 2"/>
          <p:cNvSpPr>
            <a:spLocks noGrp="1"/>
          </p:cNvSpPr>
          <p:nvPr>
            <p:ph type="dt" sz="quarter" idx="1"/>
          </p:nvPr>
        </p:nvSpPr>
        <p:spPr>
          <a:xfrm>
            <a:off x="5739817" y="0"/>
            <a:ext cx="1118183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6FE862-AA2E-A649-A23D-0AE53E0EBE06}" type="datetimeFigureOut">
              <a:rPr lang="en-US" smtClean="0"/>
              <a:t>12/9/2021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129888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0" y="8673460"/>
            <a:ext cx="68580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200"/>
            </a:lvl1pPr>
          </a:lstStyle>
          <a:p>
            <a:fld id="{D080ACEF-038B-C84F-B8C5-91258E24176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Date Placeholder 2"/>
          <p:cNvSpPr>
            <a:spLocks noGrp="1"/>
          </p:cNvSpPr>
          <p:nvPr>
            <p:ph type="dt" sz="quarter" idx="1"/>
          </p:nvPr>
        </p:nvSpPr>
        <p:spPr>
          <a:xfrm>
            <a:off x="5715000" y="0"/>
            <a:ext cx="1159132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6FE862-AA2E-A649-A23D-0AE53E0EBE06}" type="datetimeFigureOut">
              <a:rPr lang="en-US" smtClean="0"/>
              <a:t>12/9/2021</a:t>
            </a:fld>
            <a:endParaRPr lang="en-GB" dirty="0"/>
          </a:p>
        </p:txBody>
      </p:sp>
      <p:pic>
        <p:nvPicPr>
          <p:cNvPr id="8" name="Picture 7" descr="RHUL_Master_logo_RG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1853" y="8045128"/>
            <a:ext cx="1401034" cy="702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98338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 smtClean="0"/>
              <a:t>Turn</a:t>
            </a:r>
            <a:r>
              <a:rPr lang="en-GB" b="1" baseline="0" dirty="0" smtClean="0"/>
              <a:t> cameras back on for this point (?)</a:t>
            </a:r>
          </a:p>
          <a:p>
            <a:r>
              <a:rPr lang="en-GB" baseline="0" dirty="0" smtClean="0"/>
              <a:t>I will leave this up for a while in case you want to take a picture of the details</a:t>
            </a:r>
          </a:p>
          <a:p>
            <a:endParaRPr lang="en-GB" baseline="0" dirty="0" smtClean="0"/>
          </a:p>
          <a:p>
            <a:r>
              <a:rPr lang="en-GB" baseline="0" dirty="0" smtClean="0"/>
              <a:t>Before we end, we’ve allowed a bit of time for some questions. </a:t>
            </a:r>
          </a:p>
          <a:p>
            <a:r>
              <a:rPr lang="en-GB" baseline="0" dirty="0" smtClean="0"/>
              <a:t>If you have anything at all to ask, please do so in the chat bar </a:t>
            </a:r>
          </a:p>
          <a:p>
            <a:r>
              <a:rPr lang="en-GB" baseline="0" dirty="0" smtClean="0"/>
              <a:t>Ill read them out loud </a:t>
            </a:r>
          </a:p>
          <a:p>
            <a:r>
              <a:rPr lang="en-GB" baseline="0" dirty="0" smtClean="0"/>
              <a:t>Will fill the time with some information whilst you are typing:</a:t>
            </a:r>
          </a:p>
          <a:p>
            <a:endParaRPr lang="en-GB" baseline="0" dirty="0" smtClean="0"/>
          </a:p>
          <a:p>
            <a:r>
              <a:rPr lang="en-GB" baseline="0" dirty="0" smtClean="0"/>
              <a:t>Contact details are on screen for us to stay in touch or find out more info </a:t>
            </a:r>
          </a:p>
          <a:p>
            <a:r>
              <a:rPr lang="en-GB" baseline="0" dirty="0" smtClean="0"/>
              <a:t>If you want copy of </a:t>
            </a:r>
            <a:r>
              <a:rPr lang="en-GB" baseline="0" dirty="0" err="1" smtClean="0"/>
              <a:t>powerpoint</a:t>
            </a:r>
            <a:r>
              <a:rPr lang="en-GB" baseline="0" dirty="0" smtClean="0"/>
              <a:t>, email schools </a:t>
            </a:r>
          </a:p>
          <a:p>
            <a:r>
              <a:rPr lang="en-GB" baseline="0" dirty="0" smtClean="0"/>
              <a:t>Or scan QR code for prospectus </a:t>
            </a:r>
          </a:p>
          <a:p>
            <a:r>
              <a:rPr lang="en-GB" baseline="0" dirty="0" smtClean="0"/>
              <a:t>There will be a quick evaluation form as soon as you leave this </a:t>
            </a:r>
          </a:p>
          <a:p>
            <a:r>
              <a:rPr lang="en-GB" baseline="0" dirty="0" smtClean="0"/>
              <a:t>Would be really grateful if you could take 30 </a:t>
            </a:r>
            <a:r>
              <a:rPr lang="en-GB" baseline="0" dirty="0" err="1" smtClean="0"/>
              <a:t>secs</a:t>
            </a:r>
            <a:r>
              <a:rPr lang="en-GB" baseline="0" dirty="0" smtClean="0"/>
              <a:t> to fill it out </a:t>
            </a:r>
          </a:p>
          <a:p>
            <a:endParaRPr lang="en-GB" baseline="0" dirty="0" smtClean="0"/>
          </a:p>
          <a:p>
            <a:r>
              <a:rPr lang="en-GB" baseline="0" dirty="0" smtClean="0"/>
              <a:t>Then read out questions </a:t>
            </a:r>
          </a:p>
          <a:p>
            <a:r>
              <a:rPr lang="en-GB" baseline="0" dirty="0" smtClean="0"/>
              <a:t>Back up Q – what did you do for your options? </a:t>
            </a:r>
          </a:p>
          <a:p>
            <a:endParaRPr lang="en-GB" baseline="0" dirty="0" smtClean="0"/>
          </a:p>
          <a:p>
            <a:r>
              <a:rPr lang="en-GB" b="1" baseline="0" dirty="0" smtClean="0"/>
              <a:t>End with:</a:t>
            </a:r>
          </a:p>
          <a:p>
            <a:r>
              <a:rPr lang="en-GB" b="1" baseline="0" dirty="0" smtClean="0"/>
              <a:t>Thank you so much for listening and please do get in touch if you have any other questions. </a:t>
            </a:r>
          </a:p>
          <a:p>
            <a:r>
              <a:rPr lang="en-GB" b="1" baseline="0" dirty="0" smtClean="0"/>
              <a:t>Have a wonderful evening, bye for now.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0ACEF-038B-C84F-B8C5-91258E241761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5307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ver slide 1">
    <p:bg>
      <p:bgPr>
        <a:solidFill>
          <a:srgbClr val="424A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4466534"/>
            <a:ext cx="9143999" cy="11988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0453" y="1986858"/>
            <a:ext cx="6663634" cy="1502881"/>
          </a:xfrm>
        </p:spPr>
        <p:txBody>
          <a:bodyPr anchor="t" anchorCtr="0">
            <a:noAutofit/>
          </a:bodyPr>
          <a:lstStyle>
            <a:lvl1pPr>
              <a:defRPr sz="4500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0453" y="4721654"/>
            <a:ext cx="5487504" cy="778565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</a:p>
        </p:txBody>
      </p:sp>
      <p:pic>
        <p:nvPicPr>
          <p:cNvPr id="4" name="Picture 3" descr="RHUL_Master_logo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7385" y="4467172"/>
            <a:ext cx="2386616" cy="1197524"/>
          </a:xfrm>
          <a:prstGeom prst="rect">
            <a:avLst/>
          </a:prstGeom>
        </p:spPr>
      </p:pic>
      <p:pic>
        <p:nvPicPr>
          <p:cNvPr id="7" name="Picture 6" descr="Music_Hall_Diagonal_6_long_lines_white-optimized1.png"/>
          <p:cNvPicPr>
            <a:picLocks noChangeAspect="1"/>
          </p:cNvPicPr>
          <p:nvPr userDrawn="1"/>
        </p:nvPicPr>
        <p:blipFill rotWithShape="1">
          <a:blip r:embed="rId3" cstate="screen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4158702"/>
            <a:ext cx="9144000" cy="307832"/>
          </a:xfrm>
          <a:prstGeom prst="rect">
            <a:avLst/>
          </a:prstGeom>
        </p:spPr>
      </p:pic>
      <p:pic>
        <p:nvPicPr>
          <p:cNvPr id="11" name="Picture 10" descr="Music_Hall_Diagonal_6_long_lines_white-optimized1.png"/>
          <p:cNvPicPr>
            <a:picLocks noChangeAspect="1"/>
          </p:cNvPicPr>
          <p:nvPr userDrawn="1"/>
        </p:nvPicPr>
        <p:blipFill rotWithShape="1">
          <a:blip r:embed="rId3" cstate="screen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5670454"/>
            <a:ext cx="9144000" cy="307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962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14:warp/>
      </p:transition>
    </mc:Choice>
    <mc:Fallback xmlns="">
      <p:transition spd="slow" advClick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-1588" y="1365654"/>
            <a:ext cx="9145588" cy="5505174"/>
          </a:xfrm>
          <a:noFill/>
        </p:spPr>
        <p:txBody>
          <a:bodyPr lIns="72000" tIns="72000"/>
          <a:lstStyle/>
          <a:p>
            <a:endParaRPr lang="en-GB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76975" y="109035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412" y="6513014"/>
            <a:ext cx="216000" cy="216000"/>
          </a:xfrm>
        </p:spPr>
        <p:txBody>
          <a:bodyPr/>
          <a:lstStyle/>
          <a:p>
            <a:fld id="{6B49BB3D-90E4-C946-BCF9-8FBC622A1A0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457200" y="381380"/>
            <a:ext cx="6546059" cy="92213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GB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70553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14:warp/>
      </p:transition>
    </mc:Choice>
    <mc:Fallback xmlns="">
      <p:transition spd="slow" advClick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1" hasCustomPrompt="1"/>
          </p:nvPr>
        </p:nvSpPr>
        <p:spPr>
          <a:xfrm>
            <a:off x="457200" y="1555750"/>
            <a:ext cx="8229600" cy="4476750"/>
          </a:xfrm>
        </p:spPr>
        <p:txBody>
          <a:bodyPr lIns="72000" tIns="72000"/>
          <a:lstStyle>
            <a:lvl1pPr>
              <a:defRPr sz="1800"/>
            </a:lvl1pPr>
          </a:lstStyle>
          <a:p>
            <a:r>
              <a:rPr lang="en-GB" sz="2600" b="0" i="0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Chart/graph</a:t>
            </a:r>
            <a:endParaRPr lang="en-GB" dirty="0"/>
          </a:p>
        </p:txBody>
      </p:sp>
      <p:sp>
        <p:nvSpPr>
          <p:cNvPr id="7" name="Slide Number Placeholder 2"/>
          <p:cNvSpPr txBox="1">
            <a:spLocks/>
          </p:cNvSpPr>
          <p:nvPr userDrawn="1"/>
        </p:nvSpPr>
        <p:spPr>
          <a:xfrm>
            <a:off x="434412" y="6513014"/>
            <a:ext cx="216000" cy="216000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0" rIns="0" bIns="0" rtlCol="0" anchor="ctr" anchorCtr="0"/>
          <a:lstStyle>
            <a:defPPr>
              <a:defRPr lang="en-US"/>
            </a:defPPr>
            <a:lvl1pPr marL="0" algn="ctr" defTabSz="457200" rtl="0" eaLnBrk="1" latinLnBrk="0" hangingPunct="1">
              <a:defRPr sz="1000" kern="1200" normalizeH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B49BB3D-90E4-C946-BCF9-8FBC622A1A06}" type="slidenum">
              <a:rPr lang="en-GB" sz="800" smtClean="0"/>
              <a:pPr/>
              <a:t>‹#›</a:t>
            </a:fld>
            <a:endParaRPr lang="en-GB" sz="800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381380"/>
            <a:ext cx="6546059" cy="92213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GB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86051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14:warp/>
      </p:transition>
    </mc:Choice>
    <mc:Fallback xmlns="">
      <p:transition spd="slow" advClick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page cascading bullets N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800"/>
            </a:lvl1pPr>
          </a:lstStyle>
          <a:p>
            <a:fld id="{6B49BB3D-90E4-C946-BCF9-8FBC622A1A0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29552"/>
            <a:ext cx="8229600" cy="4363278"/>
          </a:xfrm>
        </p:spPr>
        <p:txBody>
          <a:bodyPr/>
          <a:lstStyle>
            <a:lvl1pPr marL="266400" indent="-266400">
              <a:buFont typeface="Arial"/>
              <a:buChar char="•"/>
              <a:defRPr sz="2800"/>
            </a:lvl1pPr>
            <a:lvl2pPr marL="561600" indent="-248400">
              <a:buClr>
                <a:srgbClr val="DA5120"/>
              </a:buClr>
              <a:buFont typeface="Lucida Grande"/>
              <a:buChar char="-"/>
              <a:defRPr sz="2400"/>
            </a:lvl2pPr>
            <a:lvl3pPr marL="813600" indent="-234000">
              <a:buClr>
                <a:srgbClr val="171D23"/>
              </a:buClr>
              <a:buFont typeface="Wingdings" charset="2"/>
              <a:buChar char="§"/>
              <a:defRPr sz="2000"/>
            </a:lvl3pPr>
          </a:lstStyle>
          <a:p>
            <a:pPr lvl="0"/>
            <a:r>
              <a:rPr lang="en-US" dirty="0" smtClean="0"/>
              <a:t>Click to edit Master text styles </a:t>
            </a:r>
          </a:p>
          <a:p>
            <a:pPr lvl="1"/>
            <a:r>
              <a:rPr lang="en-US" dirty="0" smtClean="0"/>
              <a:t>Second level 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03841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14:warp/>
      </p:transition>
    </mc:Choice>
    <mc:Fallback xmlns="">
      <p:transition spd="slow" advClick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page number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4" name="Content Placeholder 2"/>
          <p:cNvSpPr>
            <a:spLocks noGrp="1"/>
          </p:cNvSpPr>
          <p:nvPr>
            <p:ph idx="11"/>
          </p:nvPr>
        </p:nvSpPr>
        <p:spPr>
          <a:xfrm>
            <a:off x="463071" y="1557210"/>
            <a:ext cx="8229600" cy="4525963"/>
          </a:xfrm>
        </p:spPr>
        <p:txBody>
          <a:bodyPr/>
          <a:lstStyle>
            <a:lvl1pPr marL="288000" indent="-324000">
              <a:buFont typeface="+mj-lt"/>
              <a:buAutoNum type="arabicPeriod"/>
              <a:defRPr sz="2800">
                <a:latin typeface="Corbel"/>
                <a:cs typeface="Corbel"/>
              </a:defRPr>
            </a:lvl1pPr>
            <a:lvl2pPr marL="648000" indent="-288000" algn="l">
              <a:buClr>
                <a:srgbClr val="FF6600"/>
              </a:buClr>
              <a:buFont typeface="+mj-lt"/>
              <a:buAutoNum type="romanLcPeriod"/>
              <a:defRPr sz="2400" baseline="0">
                <a:latin typeface="Corbel"/>
                <a:cs typeface="Corbel"/>
              </a:defRPr>
            </a:lvl2pPr>
            <a:lvl3pPr marL="579600" indent="0">
              <a:buFont typeface="Arial"/>
              <a:buNone/>
              <a:defRPr sz="2000">
                <a:latin typeface="Corbel"/>
                <a:cs typeface="Corbel"/>
              </a:defRPr>
            </a:lvl3pPr>
          </a:lstStyle>
          <a:p>
            <a:pPr lvl="0"/>
            <a:r>
              <a:rPr lang="en-US" dirty="0"/>
              <a:t>Click to edit Master text </a:t>
            </a:r>
          </a:p>
          <a:p>
            <a:pPr lvl="1"/>
            <a:r>
              <a:rPr lang="en-US" dirty="0"/>
              <a:t>Second </a:t>
            </a:r>
            <a:r>
              <a:rPr lang="en-US" dirty="0" smtClean="0"/>
              <a:t>level</a:t>
            </a:r>
            <a:r>
              <a:rPr lang="en-US" dirty="0"/>
              <a:t>	</a:t>
            </a:r>
            <a:endParaRPr lang="en-US" dirty="0" smtClean="0"/>
          </a:p>
          <a:p>
            <a:pPr lvl="1"/>
            <a:r>
              <a:rPr lang="en-US" dirty="0" smtClean="0"/>
              <a:t>Third level</a:t>
            </a:r>
          </a:p>
        </p:txBody>
      </p:sp>
      <p:sp>
        <p:nvSpPr>
          <p:cNvPr id="7" name="Slide Number Placeholder 2"/>
          <p:cNvSpPr txBox="1">
            <a:spLocks/>
          </p:cNvSpPr>
          <p:nvPr userDrawn="1"/>
        </p:nvSpPr>
        <p:spPr>
          <a:xfrm>
            <a:off x="434412" y="6513014"/>
            <a:ext cx="216000" cy="216000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0" rIns="0" bIns="0" rtlCol="0" anchor="ctr" anchorCtr="0"/>
          <a:lstStyle>
            <a:defPPr>
              <a:defRPr lang="en-US"/>
            </a:defPPr>
            <a:lvl1pPr marL="0" algn="ctr" defTabSz="457200" rtl="0" eaLnBrk="1" latinLnBrk="0" hangingPunct="1">
              <a:defRPr sz="1000" kern="1200" normalizeH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B49BB3D-90E4-C946-BCF9-8FBC622A1A06}" type="slidenum">
              <a:rPr lang="en-GB" sz="800" smtClean="0"/>
              <a:pPr/>
              <a:t>‹#›</a:t>
            </a:fld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1139730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14:warp/>
      </p:transition>
    </mc:Choice>
    <mc:Fallback xmlns="">
      <p:transition spd="slow" advClick="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solidFill>
          <a:srgbClr val="424A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4466533"/>
            <a:ext cx="9143999" cy="11988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pic>
        <p:nvPicPr>
          <p:cNvPr id="7" name="Picture 6" descr="RHUL_Master_logo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3823" y="4466533"/>
            <a:ext cx="2389161" cy="1198801"/>
          </a:xfrm>
          <a:prstGeom prst="rect">
            <a:avLst/>
          </a:prstGeom>
        </p:spPr>
      </p:pic>
      <p:pic>
        <p:nvPicPr>
          <p:cNvPr id="8" name="Picture 7" descr="Music_Hall_Diagonal_6_long_lines_white-optimized1.png"/>
          <p:cNvPicPr>
            <a:picLocks noChangeAspect="1"/>
          </p:cNvPicPr>
          <p:nvPr userDrawn="1"/>
        </p:nvPicPr>
        <p:blipFill rotWithShape="1">
          <a:blip r:embed="rId3" cstate="screen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4158702"/>
            <a:ext cx="9144000" cy="307832"/>
          </a:xfrm>
          <a:prstGeom prst="rect">
            <a:avLst/>
          </a:prstGeom>
        </p:spPr>
      </p:pic>
      <p:pic>
        <p:nvPicPr>
          <p:cNvPr id="9" name="Picture 8" descr="Music_Hall_Diagonal_6_long_lines_white-optimized1.png"/>
          <p:cNvPicPr>
            <a:picLocks noChangeAspect="1"/>
          </p:cNvPicPr>
          <p:nvPr userDrawn="1"/>
        </p:nvPicPr>
        <p:blipFill rotWithShape="1">
          <a:blip r:embed="rId3" cstate="screen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5670454"/>
            <a:ext cx="9144000" cy="307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393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14:warp/>
      </p:transition>
    </mc:Choice>
    <mc:Fallback xmlns="">
      <p:transition spd="slow" advClick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 3">
    <p:bg>
      <p:bgPr>
        <a:solidFill>
          <a:srgbClr val="171D23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-794" y="0"/>
            <a:ext cx="9145588" cy="4727046"/>
          </a:xfrm>
          <a:noFill/>
        </p:spPr>
        <p:txBody>
          <a:bodyPr lIns="72000" tIns="72000"/>
          <a:lstStyle/>
          <a:p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4470387"/>
            <a:ext cx="9143999" cy="11988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pic>
        <p:nvPicPr>
          <p:cNvPr id="11" name="Picture 10" descr="RHUL_Master_logo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5633" y="4470387"/>
            <a:ext cx="2389161" cy="1198801"/>
          </a:xfrm>
          <a:prstGeom prst="rect">
            <a:avLst/>
          </a:prstGeom>
        </p:spPr>
      </p:pic>
      <p:pic>
        <p:nvPicPr>
          <p:cNvPr id="2" name="Picture 1" descr="Music_Hall_Diagonal_6_long_lines-40%-optimized1.png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4" y="4152163"/>
            <a:ext cx="9144000" cy="324115"/>
          </a:xfrm>
          <a:prstGeom prst="rect">
            <a:avLst/>
          </a:prstGeom>
        </p:spPr>
      </p:pic>
      <p:pic>
        <p:nvPicPr>
          <p:cNvPr id="9" name="Picture 8" descr="Music_Hall_Diagonal_6_long_lines-40%-optimized1.png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4" y="5658796"/>
            <a:ext cx="9144000" cy="324115"/>
          </a:xfrm>
          <a:prstGeom prst="rect">
            <a:avLst/>
          </a:prstGeom>
        </p:spPr>
      </p:pic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470453" y="4721654"/>
            <a:ext cx="5487504" cy="778565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05618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14:warp/>
      </p:transition>
    </mc:Choice>
    <mc:Fallback xmlns="">
      <p:transition spd="slow" advClick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1">
    <p:bg>
      <p:bgPr>
        <a:solidFill>
          <a:srgbClr val="424A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-8141" y="4466534"/>
            <a:ext cx="9143999" cy="11988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36978" y="4748823"/>
            <a:ext cx="6197663" cy="916512"/>
          </a:xfrm>
        </p:spPr>
        <p:txBody>
          <a:bodyPr anchor="t">
            <a:normAutofit/>
          </a:bodyPr>
          <a:lstStyle>
            <a:lvl1pPr algn="l">
              <a:defRPr sz="3600" b="0" cap="none"/>
            </a:lvl1pPr>
          </a:lstStyle>
          <a:p>
            <a:r>
              <a:rPr lang="en-GB" dirty="0"/>
              <a:t>Click to edit master 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3860" y="4466534"/>
            <a:ext cx="2400139" cy="119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571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14:warp/>
      </p:transition>
    </mc:Choice>
    <mc:Fallback xmlns="">
      <p:transition spd="slow" advClick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3">
    <p:bg>
      <p:bgPr>
        <a:solidFill>
          <a:srgbClr val="171D23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4466533"/>
            <a:ext cx="9143999" cy="11988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36978" y="4748823"/>
            <a:ext cx="6108115" cy="916512"/>
          </a:xfrm>
        </p:spPr>
        <p:txBody>
          <a:bodyPr anchor="t">
            <a:normAutofit/>
          </a:bodyPr>
          <a:lstStyle>
            <a:lvl1pPr algn="l">
              <a:defRPr sz="3600" b="0" cap="none"/>
            </a:lvl1pPr>
          </a:lstStyle>
          <a:p>
            <a:r>
              <a:rPr lang="en-GB" dirty="0"/>
              <a:t>Click to edit master title style</a:t>
            </a:r>
          </a:p>
        </p:txBody>
      </p:sp>
      <p:pic>
        <p:nvPicPr>
          <p:cNvPr id="7" name="Picture 6" descr="RHUL_Master_logo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3823" y="4466533"/>
            <a:ext cx="2389161" cy="1198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888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14:warp/>
      </p:transition>
    </mc:Choice>
    <mc:Fallback xmlns="">
      <p:transition spd="slow" advClick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page 1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1375"/>
            <a:ext cx="3904974" cy="436327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9BB3D-90E4-C946-BCF9-8FBC622A1A0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660900" y="1771375"/>
            <a:ext cx="4025900" cy="4363950"/>
          </a:xfrm>
        </p:spPr>
        <p:txBody>
          <a:bodyPr/>
          <a:lstStyle>
            <a:lvl1pPr marL="285750" indent="-285750">
              <a:buSzPct val="120000"/>
              <a:buFont typeface="Wingdings" charset="2"/>
              <a:buChar char="§"/>
              <a:defRPr/>
            </a:lvl1pPr>
            <a:lvl2pPr marL="285750" indent="-285750">
              <a:buSzPct val="120000"/>
              <a:buFont typeface="Wingdings" charset="2"/>
              <a:buChar char="§"/>
              <a:defRPr/>
            </a:lvl2pPr>
            <a:lvl3pPr marL="173038" indent="-171450">
              <a:buSzPct val="120000"/>
              <a:buFont typeface="Wingdings" charset="2"/>
              <a:buChar char="§"/>
              <a:defRPr/>
            </a:lvl3pPr>
            <a:lvl4pPr marL="173038" indent="-171450">
              <a:buSzPct val="120000"/>
              <a:buFont typeface="Wingdings" charset="2"/>
              <a:buChar char="§"/>
              <a:defRPr/>
            </a:lvl4pPr>
            <a:lvl5pPr marL="173038" indent="-171450">
              <a:buSzPct val="120000"/>
              <a:buFont typeface="Wingdings" charset="2"/>
              <a:buChar char="§"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381380"/>
            <a:ext cx="6546059" cy="92213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GB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79487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14:warp/>
      </p:transition>
    </mc:Choice>
    <mc:Fallback xmlns="">
      <p:transition spd="slow" advClick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ext page 2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/>
            </a:lvl1pPr>
          </a:lstStyle>
          <a:p>
            <a:fld id="{6B49BB3D-90E4-C946-BCF9-8FBC622A1A0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4984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14:warp/>
      </p:transition>
    </mc:Choice>
    <mc:Fallback xmlns="">
      <p:transition spd="slow" advClick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page 3 singl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800"/>
            </a:lvl1pPr>
          </a:lstStyle>
          <a:p>
            <a:fld id="{6B49BB3D-90E4-C946-BCF9-8FBC622A1A0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29552"/>
            <a:ext cx="8229600" cy="436327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95613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14:warp/>
      </p:transition>
    </mc:Choice>
    <mc:Fallback xmlns="">
      <p:transition spd="slow" advClick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page 1">
    <p:bg>
      <p:bgPr>
        <a:solidFill>
          <a:srgbClr val="171D23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RHUL_Master_logo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6238" y="430698"/>
            <a:ext cx="1837762" cy="865429"/>
          </a:xfrm>
          <a:prstGeom prst="rect">
            <a:avLst/>
          </a:prstGeom>
        </p:spPr>
      </p:pic>
      <p:sp>
        <p:nvSpPr>
          <p:cNvPr id="10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-1588" y="0"/>
            <a:ext cx="9145588" cy="6858000"/>
          </a:xfrm>
          <a:noFill/>
        </p:spPr>
        <p:txBody>
          <a:bodyPr lIns="72000" tIns="72000"/>
          <a:lstStyle/>
          <a:p>
            <a:endParaRPr lang="en-GB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412" y="6513014"/>
            <a:ext cx="216000" cy="216000"/>
          </a:xfrm>
        </p:spPr>
        <p:txBody>
          <a:bodyPr/>
          <a:lstStyle/>
          <a:p>
            <a:fld id="{6B49BB3D-90E4-C946-BCF9-8FBC622A1A0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9876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14:warp/>
      </p:transition>
    </mc:Choice>
    <mc:Fallback xmlns="">
      <p:transition spd="slow" advClick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page band at bottom">
    <p:bg>
      <p:bgPr>
        <a:solidFill>
          <a:srgbClr val="171D23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412" y="6513014"/>
            <a:ext cx="216000" cy="216000"/>
          </a:xfrm>
        </p:spPr>
        <p:txBody>
          <a:bodyPr/>
          <a:lstStyle/>
          <a:p>
            <a:fld id="{6B49BB3D-90E4-C946-BCF9-8FBC622A1A0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5475525"/>
            <a:ext cx="9144000" cy="913362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7E99A9"/>
              </a:solidFill>
            </a:endParaRPr>
          </a:p>
        </p:txBody>
      </p:sp>
      <p:pic>
        <p:nvPicPr>
          <p:cNvPr id="7" name="Picture 6" descr="RHUL_Master_logo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3643" y="5475006"/>
            <a:ext cx="1822362" cy="914400"/>
          </a:xfrm>
          <a:prstGeom prst="rect">
            <a:avLst/>
          </a:prstGeom>
        </p:spPr>
      </p:pic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5425690"/>
            <a:ext cx="6546059" cy="92213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434412" y="592782"/>
            <a:ext cx="3904974" cy="436327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7" name="Content Placeholder 8"/>
          <p:cNvSpPr>
            <a:spLocks noGrp="1"/>
          </p:cNvSpPr>
          <p:nvPr>
            <p:ph sz="quarter" idx="14"/>
          </p:nvPr>
        </p:nvSpPr>
        <p:spPr>
          <a:xfrm>
            <a:off x="4638112" y="592782"/>
            <a:ext cx="4025900" cy="4363950"/>
          </a:xfrm>
        </p:spPr>
        <p:txBody>
          <a:bodyPr/>
          <a:lstStyle>
            <a:lvl1pPr marL="285750" indent="-285750">
              <a:buSzPct val="120000"/>
              <a:buFont typeface="Wingdings" charset="2"/>
              <a:buChar char="§"/>
              <a:defRPr/>
            </a:lvl1pPr>
            <a:lvl2pPr marL="285750" indent="-285750">
              <a:buSzPct val="120000"/>
              <a:buFont typeface="Wingdings" charset="2"/>
              <a:buChar char="§"/>
              <a:defRPr/>
            </a:lvl2pPr>
            <a:lvl3pPr marL="173038" indent="-171450">
              <a:buSzPct val="120000"/>
              <a:buFont typeface="Wingdings" charset="2"/>
              <a:buChar char="§"/>
              <a:defRPr/>
            </a:lvl3pPr>
            <a:lvl4pPr marL="173038" indent="-171450">
              <a:buSzPct val="120000"/>
              <a:buFont typeface="Wingdings" charset="2"/>
              <a:buChar char="§"/>
              <a:defRPr/>
            </a:lvl4pPr>
            <a:lvl5pPr marL="173038" indent="-171450">
              <a:buSzPct val="120000"/>
              <a:buFont typeface="Wingdings" charset="2"/>
              <a:buChar char="§"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80126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14:warp/>
      </p:transition>
    </mc:Choice>
    <mc:Fallback xmlns="">
      <p:transition spd="slow" advClick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71D23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431215"/>
            <a:ext cx="9144000" cy="913362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7E99A9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81380"/>
            <a:ext cx="6546059" cy="92213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47923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4411" y="6513014"/>
            <a:ext cx="216000" cy="216000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0" rIns="0" bIns="0" rtlCol="0" anchor="ctr" anchorCtr="0"/>
          <a:lstStyle>
            <a:lvl1pPr algn="ctr">
              <a:defRPr sz="800" normalizeH="1">
                <a:solidFill>
                  <a:schemeClr val="bg1"/>
                </a:solidFill>
              </a:defRPr>
            </a:lvl1pPr>
          </a:lstStyle>
          <a:p>
            <a:fld id="{6B49BB3D-90E4-C946-BCF9-8FBC622A1A06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 descr="RHUL_Master_logo_RGB.png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6232" y="430696"/>
            <a:ext cx="1822362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774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3" r:id="rId2"/>
    <p:sldLayoutId id="2147483661" r:id="rId3"/>
    <p:sldLayoutId id="2147483662" r:id="rId4"/>
    <p:sldLayoutId id="2147483650" r:id="rId5"/>
    <p:sldLayoutId id="2147483653" r:id="rId6"/>
    <p:sldLayoutId id="2147483680" r:id="rId7"/>
    <p:sldLayoutId id="2147483685" r:id="rId8"/>
    <p:sldLayoutId id="2147483691" r:id="rId9"/>
    <p:sldLayoutId id="2147483654" r:id="rId10"/>
    <p:sldLayoutId id="2147483664" r:id="rId11"/>
    <p:sldLayoutId id="2147483693" r:id="rId12"/>
    <p:sldLayoutId id="2147483682" r:id="rId13"/>
    <p:sldLayoutId id="2147483687" r:id="rId14"/>
  </p:sldLayoutIdLst>
  <mc:AlternateContent xmlns:mc="http://schemas.openxmlformats.org/markup-compatibility/2006" xmlns:p14="http://schemas.microsoft.com/office/powerpoint/2010/main">
    <mc:Choice Requires="p14">
      <p:transition spd="slow" advClick="0">
        <p14:warp/>
      </p:transition>
    </mc:Choice>
    <mc:Fallback xmlns="">
      <p:transition spd="slow" advClick="0">
        <p:fade/>
      </p:transition>
    </mc:Fallback>
  </mc:AlternateContent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ct val="100000"/>
        </a:lnSpc>
        <a:spcBef>
          <a:spcPts val="1200"/>
        </a:spcBef>
        <a:buFont typeface="Arial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457200" rtl="0" eaLnBrk="1" latinLnBrk="0" hangingPunct="1">
        <a:spcBef>
          <a:spcPts val="1200"/>
        </a:spcBef>
        <a:buFont typeface="Arial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588" indent="0" algn="l" defTabSz="457200" rtl="0" eaLnBrk="1" latinLnBrk="0" hangingPunct="1">
        <a:spcBef>
          <a:spcPts val="1200"/>
        </a:spcBef>
        <a:buFont typeface="Arial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588" indent="0" algn="l" defTabSz="457200" rtl="0" eaLnBrk="1" latinLnBrk="0" hangingPunct="1">
        <a:spcBef>
          <a:spcPts val="1200"/>
        </a:spcBef>
        <a:buFont typeface="Arial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588" indent="0" algn="l" defTabSz="457200" rtl="0" eaLnBrk="1" latinLnBrk="0" hangingPunct="1">
        <a:spcBef>
          <a:spcPts val="1200"/>
        </a:spcBef>
        <a:buFont typeface="Arial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3Noo3Dx94Vk" TargetMode="External"/><Relationship Id="rId5" Type="http://schemas.openxmlformats.org/officeDocument/2006/relationships/image" Target="../media/image23.jpeg"/><Relationship Id="rId4" Type="http://schemas.openxmlformats.org/officeDocument/2006/relationships/slide" Target="slide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5.png"/><Relationship Id="rId4" Type="http://schemas.openxmlformats.org/officeDocument/2006/relationships/hyperlink" Target="mailto:wa@rhul.ac.uk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image" Target="../media/image13.png"/><Relationship Id="rId3" Type="http://schemas.openxmlformats.org/officeDocument/2006/relationships/slide" Target="slide8.xml"/><Relationship Id="rId7" Type="http://schemas.openxmlformats.org/officeDocument/2006/relationships/image" Target="../media/image10.png"/><Relationship Id="rId12" Type="http://schemas.openxmlformats.org/officeDocument/2006/relationships/slide" Target="slide9.xml"/><Relationship Id="rId17" Type="http://schemas.openxmlformats.org/officeDocument/2006/relationships/image" Target="../media/image15.png"/><Relationship Id="rId2" Type="http://schemas.openxmlformats.org/officeDocument/2006/relationships/image" Target="../media/image6.png"/><Relationship Id="rId16" Type="http://schemas.openxmlformats.org/officeDocument/2006/relationships/slide" Target="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2.png"/><Relationship Id="rId5" Type="http://schemas.openxmlformats.org/officeDocument/2006/relationships/image" Target="../media/image8.png"/><Relationship Id="rId15" Type="http://schemas.openxmlformats.org/officeDocument/2006/relationships/image" Target="../media/image14.png"/><Relationship Id="rId10" Type="http://schemas.openxmlformats.org/officeDocument/2006/relationships/slide" Target="slide7.xml"/><Relationship Id="rId4" Type="http://schemas.openxmlformats.org/officeDocument/2006/relationships/image" Target="../media/image7.png"/><Relationship Id="rId9" Type="http://schemas.openxmlformats.org/officeDocument/2006/relationships/image" Target="../media/image11.png"/><Relationship Id="rId14" Type="http://schemas.openxmlformats.org/officeDocument/2006/relationships/slide" Target="slide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image" Target="../media/image13.png"/><Relationship Id="rId18" Type="http://schemas.openxmlformats.org/officeDocument/2006/relationships/image" Target="../media/image16.png"/><Relationship Id="rId3" Type="http://schemas.openxmlformats.org/officeDocument/2006/relationships/slide" Target="slide8.xml"/><Relationship Id="rId7" Type="http://schemas.openxmlformats.org/officeDocument/2006/relationships/image" Target="../media/image10.png"/><Relationship Id="rId12" Type="http://schemas.openxmlformats.org/officeDocument/2006/relationships/slide" Target="slide9.xml"/><Relationship Id="rId17" Type="http://schemas.openxmlformats.org/officeDocument/2006/relationships/image" Target="../media/image15.png"/><Relationship Id="rId2" Type="http://schemas.openxmlformats.org/officeDocument/2006/relationships/image" Target="../media/image6.png"/><Relationship Id="rId16" Type="http://schemas.openxmlformats.org/officeDocument/2006/relationships/slide" Target="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2.png"/><Relationship Id="rId5" Type="http://schemas.openxmlformats.org/officeDocument/2006/relationships/image" Target="../media/image8.png"/><Relationship Id="rId15" Type="http://schemas.openxmlformats.org/officeDocument/2006/relationships/image" Target="../media/image14.png"/><Relationship Id="rId10" Type="http://schemas.openxmlformats.org/officeDocument/2006/relationships/slide" Target="slide7.xml"/><Relationship Id="rId19" Type="http://schemas.openxmlformats.org/officeDocument/2006/relationships/slide" Target="slide10.xml"/><Relationship Id="rId4" Type="http://schemas.openxmlformats.org/officeDocument/2006/relationships/image" Target="../media/image7.png"/><Relationship Id="rId9" Type="http://schemas.openxmlformats.org/officeDocument/2006/relationships/image" Target="../media/image11.png"/><Relationship Id="rId14" Type="http://schemas.openxmlformats.org/officeDocument/2006/relationships/slide" Target="slide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9.png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slide" Target="slide3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slide" Target="slide3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slide" Target="slide3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slide" Target="slide3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5" Type="http://schemas.openxmlformats.org/officeDocument/2006/relationships/slide" Target="slide3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 16 Options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3768"/>
            <a:ext cx="9144000" cy="4491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287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500" advClick="0" advTm="2000">
        <p14:reveal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96112" y="477268"/>
            <a:ext cx="6546059" cy="922130"/>
          </a:xfrm>
        </p:spPr>
        <p:txBody>
          <a:bodyPr/>
          <a:lstStyle/>
          <a:p>
            <a:r>
              <a:rPr lang="en-US" dirty="0" smtClean="0"/>
              <a:t>Royal Holloway Post 16 options guide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49BB3D-90E4-C946-BCF9-8FBC622A1A06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10" name="Action Button: Home 9">
            <a:hlinkClick r:id="rId3" action="ppaction://hlinksldjump" highlightClick="1"/>
          </p:cNvPr>
          <p:cNvSpPr/>
          <p:nvPr/>
        </p:nvSpPr>
        <p:spPr>
          <a:xfrm>
            <a:off x="8397065" y="1566092"/>
            <a:ext cx="746935" cy="673352"/>
          </a:xfrm>
          <a:prstGeom prst="actionButtonHome">
            <a:avLst/>
          </a:prstGeom>
          <a:solidFill>
            <a:schemeClr val="tx2"/>
          </a:solidFill>
          <a:ln>
            <a:solidFill>
              <a:srgbClr val="D7502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1619290" y="6205794"/>
            <a:ext cx="54017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DA5120"/>
                </a:solidFill>
              </a:rPr>
              <a:t>Next steps after this session…</a:t>
            </a:r>
            <a:endParaRPr lang="en-GB" sz="2800" dirty="0">
              <a:solidFill>
                <a:srgbClr val="DA5120"/>
              </a:solidFill>
            </a:endParaRPr>
          </a:p>
        </p:txBody>
      </p:sp>
      <p:sp>
        <p:nvSpPr>
          <p:cNvPr id="6" name="Action Button: Forward or Next 5">
            <a:hlinkClick r:id="rId4" action="ppaction://hlinksldjump" highlightClick="1"/>
          </p:cNvPr>
          <p:cNvSpPr/>
          <p:nvPr/>
        </p:nvSpPr>
        <p:spPr>
          <a:xfrm>
            <a:off x="6664961" y="6102177"/>
            <a:ext cx="499532" cy="523220"/>
          </a:xfrm>
          <a:prstGeom prst="actionButtonForwardNext">
            <a:avLst/>
          </a:prstGeom>
          <a:solidFill>
            <a:schemeClr val="tx2"/>
          </a:solidFill>
          <a:ln>
            <a:solidFill>
              <a:srgbClr val="D7502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3Noo3Dx94Vk"/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619290" y="1681801"/>
            <a:ext cx="5999751" cy="337486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740237" y="5261895"/>
            <a:ext cx="31598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https://youtu.be/3Noo3Dx94Vk</a:t>
            </a:r>
          </a:p>
        </p:txBody>
      </p:sp>
    </p:spTree>
    <p:extLst>
      <p:ext uri="{BB962C8B-B14F-4D97-AF65-F5344CB8AC3E}">
        <p14:creationId xmlns:p14="http://schemas.microsoft.com/office/powerpoint/2010/main" val="2701750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14:warp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Next steps after this session… 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49BB3D-90E4-C946-BCF9-8FBC622A1A06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35467" y="2149736"/>
            <a:ext cx="8915400" cy="4363278"/>
          </a:xfrm>
        </p:spPr>
        <p:txBody>
          <a:bodyPr/>
          <a:lstStyle/>
          <a:p>
            <a:pPr algn="ctr"/>
            <a:r>
              <a:rPr lang="en-GB" sz="3200" dirty="0" smtClean="0"/>
              <a:t>Scan the QR code to find out more about the post 16 options your are interested in</a:t>
            </a:r>
          </a:p>
          <a:p>
            <a:pPr algn="ctr"/>
            <a:endParaRPr lang="en-GB" sz="3200" dirty="0"/>
          </a:p>
          <a:p>
            <a:pPr algn="ctr"/>
            <a:r>
              <a:rPr lang="en-GB" sz="3200" dirty="0" smtClean="0"/>
              <a:t>Research 1 post 16 course  you are interested in studying 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031529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5000">
        <p14:warp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19696" y="4754969"/>
            <a:ext cx="6938038" cy="691598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8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Questions &amp; get in touch </a:t>
            </a:r>
            <a:endParaRPr lang="en-US" dirty="0"/>
          </a:p>
        </p:txBody>
      </p:sp>
      <p:pic>
        <p:nvPicPr>
          <p:cNvPr id="3" name="Content Placeholder 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09110" y="2087898"/>
            <a:ext cx="2948433" cy="132520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8274" y="2338484"/>
            <a:ext cx="28562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bg1"/>
                </a:solidFill>
              </a:rPr>
              <a:t>Visit our website:</a:t>
            </a:r>
          </a:p>
          <a:p>
            <a:pPr algn="ctr"/>
            <a:r>
              <a:rPr lang="en-GB" sz="2400" b="1" dirty="0">
                <a:solidFill>
                  <a:srgbClr val="EC6606"/>
                </a:solidFill>
              </a:rPr>
              <a:t>royalholloway.ac.uk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04157" y="1472267"/>
            <a:ext cx="198644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00" dirty="0">
                <a:solidFill>
                  <a:srgbClr val="ED6708"/>
                </a:solidFill>
              </a:rPr>
              <a:t>Stay in touch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208331"/>
            <a:ext cx="9144000" cy="830997"/>
          </a:xfrm>
          <a:prstGeom prst="rect">
            <a:avLst/>
          </a:prstGeom>
          <a:solidFill>
            <a:srgbClr val="EC660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bg1"/>
                </a:solidFill>
              </a:rPr>
              <a:t>Email us:</a:t>
            </a:r>
          </a:p>
          <a:p>
            <a:pPr algn="ctr"/>
            <a:r>
              <a:rPr lang="en-GB" sz="2400" b="1" dirty="0">
                <a:solidFill>
                  <a:schemeClr val="bg1"/>
                </a:solidFill>
                <a:hlinkClick r:id="rId4"/>
              </a:rPr>
              <a:t>wa@rhul.ac.uk</a:t>
            </a:r>
            <a:endParaRPr lang="en-GB" sz="2400" b="1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4283" y="1718489"/>
            <a:ext cx="1873010" cy="187301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44569" y="1121093"/>
            <a:ext cx="280557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00" dirty="0">
                <a:solidFill>
                  <a:srgbClr val="ED6708"/>
                </a:solidFill>
              </a:rPr>
              <a:t>Order a prospectus</a:t>
            </a:r>
          </a:p>
        </p:txBody>
      </p:sp>
    </p:spTree>
    <p:extLst>
      <p:ext uri="{BB962C8B-B14F-4D97-AF65-F5344CB8AC3E}">
        <p14:creationId xmlns:p14="http://schemas.microsoft.com/office/powerpoint/2010/main" val="3930008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14:warp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335024" y="7850551"/>
            <a:ext cx="6232108" cy="990328"/>
          </a:xfrm>
        </p:spPr>
        <p:txBody>
          <a:bodyPr/>
          <a:lstStyle/>
          <a:p>
            <a:endParaRPr lang="en-US" sz="1600" dirty="0"/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Post 16 Options</a:t>
            </a:r>
            <a:endParaRPr lang="en-GB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687420" y="3405545"/>
            <a:ext cx="3678936" cy="92213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171D23"/>
                </a:solidFill>
              </a:rPr>
              <a:t>What’s your next move?</a:t>
            </a:r>
            <a:endParaRPr lang="en-US" dirty="0">
              <a:solidFill>
                <a:srgbClr val="171D23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4771" y="2453695"/>
            <a:ext cx="1013393" cy="101339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182666" y="2238060"/>
            <a:ext cx="2011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A-levels? </a:t>
            </a:r>
            <a:endParaRPr lang="en-GB" dirty="0"/>
          </a:p>
        </p:txBody>
      </p:sp>
      <p:pic>
        <p:nvPicPr>
          <p:cNvPr id="1046" name="Picture 22" descr="Drawn Circle White Png - Hand Drawn Circle Png Clipart (933x463), Png Download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06421" y="2173499"/>
            <a:ext cx="2889314" cy="466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6526010" y="4290749"/>
            <a:ext cx="1013393" cy="101339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011742" flipV="1">
            <a:off x="3929784" y="4275309"/>
            <a:ext cx="1148591" cy="114859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842176" flipV="1">
            <a:off x="1115480" y="4165821"/>
            <a:ext cx="1013393" cy="101339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1702745">
            <a:off x="4020876" y="2629593"/>
            <a:ext cx="1012024" cy="101202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1291464" flipV="1">
            <a:off x="1705178" y="2574399"/>
            <a:ext cx="1013393" cy="101339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429251" y="5240021"/>
            <a:ext cx="2042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T-Levels? 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3635772" y="5574250"/>
            <a:ext cx="270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Traineeship?</a:t>
            </a:r>
            <a:endParaRPr lang="en-GB" dirty="0"/>
          </a:p>
        </p:txBody>
      </p:sp>
      <p:sp>
        <p:nvSpPr>
          <p:cNvPr id="14" name="TextBox 13">
            <a:hlinkClick r:id="rId3" action="ppaction://hlinksldjump"/>
          </p:cNvPr>
          <p:cNvSpPr txBox="1"/>
          <p:nvPr/>
        </p:nvSpPr>
        <p:spPr>
          <a:xfrm>
            <a:off x="3906866" y="2306182"/>
            <a:ext cx="2258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Apprenticeship? </a:t>
            </a:r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525069" y="2009868"/>
            <a:ext cx="2844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Technical/vocational qualification?</a:t>
            </a:r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270179" y="5262938"/>
            <a:ext cx="2496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Applied qualification?</a:t>
            </a:r>
            <a:endParaRPr lang="en-GB" dirty="0"/>
          </a:p>
        </p:txBody>
      </p:sp>
      <p:pic>
        <p:nvPicPr>
          <p:cNvPr id="21" name="Picture 22" descr="Drawn Circle White Png - Hand Drawn Circle Png Clipart (933x463), Png Download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413" y="3457791"/>
            <a:ext cx="6080633" cy="737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2" descr="Drawn Circle White Png - Hand Drawn Circle Png Clipart (933x463), Png Download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57071" y="2187344"/>
            <a:ext cx="2763562" cy="447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2" descr="Drawn Circle White Png - Hand Drawn Circle Png Clipart (933x463), Png Download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70884" y="5119555"/>
            <a:ext cx="3011043" cy="493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2" descr="Drawn Circle White Png - Hand Drawn Circle Png Clipart (933x463), Png Download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31118" y="1657758"/>
            <a:ext cx="3592626" cy="992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2" descr="Drawn Circle White Png - Hand Drawn Circle Png Clipart (933x463), Png Download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87982" y="5471138"/>
            <a:ext cx="2763562" cy="488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2" descr="Drawn Circle White Png - Hand Drawn Circle Png Clipart (933x463), Png Download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56937" y="5142822"/>
            <a:ext cx="2763562" cy="511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211580" y="3266445"/>
            <a:ext cx="1481666" cy="1200329"/>
          </a:xfrm>
          <a:prstGeom prst="rect">
            <a:avLst/>
          </a:prstGeom>
          <a:noFill/>
          <a:ln w="57150">
            <a:solidFill>
              <a:srgbClr val="D75020"/>
            </a:solidFill>
          </a:ln>
        </p:spPr>
        <p:txBody>
          <a:bodyPr wrap="square" rtlCol="0">
            <a:spAutoFit/>
          </a:bodyPr>
          <a:lstStyle/>
          <a:p>
            <a:r>
              <a:rPr lang="en-GB" i="1" dirty="0" smtClean="0">
                <a:solidFill>
                  <a:srgbClr val="DA5120"/>
                </a:solidFill>
              </a:rPr>
              <a:t>Click an option for more information</a:t>
            </a:r>
            <a:endParaRPr lang="en-GB" i="1" dirty="0">
              <a:solidFill>
                <a:srgbClr val="DA51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346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2000">
        <p14:flythrough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25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75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25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75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25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75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25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975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25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1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6" grpId="0"/>
      <p:bldP spid="12" grpId="0"/>
      <p:bldP spid="14" grpId="0"/>
      <p:bldP spid="18" grpId="0"/>
      <p:bldP spid="19" grpId="0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335024" y="7850551"/>
            <a:ext cx="6232108" cy="990328"/>
          </a:xfrm>
        </p:spPr>
        <p:txBody>
          <a:bodyPr/>
          <a:lstStyle/>
          <a:p>
            <a:endParaRPr lang="en-US" sz="1600" dirty="0"/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Post 16 Options</a:t>
            </a:r>
            <a:endParaRPr lang="en-GB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687420" y="3405545"/>
            <a:ext cx="3678936" cy="92213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171D23"/>
                </a:solidFill>
              </a:rPr>
              <a:t>What’s your next move?</a:t>
            </a:r>
            <a:endParaRPr lang="en-US" dirty="0">
              <a:solidFill>
                <a:srgbClr val="171D23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4771" y="2453695"/>
            <a:ext cx="1013393" cy="101339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182666" y="2238060"/>
            <a:ext cx="2011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A-levels? </a:t>
            </a:r>
            <a:endParaRPr lang="en-GB" dirty="0"/>
          </a:p>
        </p:txBody>
      </p:sp>
      <p:pic>
        <p:nvPicPr>
          <p:cNvPr id="1046" name="Picture 22" descr="Drawn Circle White Png - Hand Drawn Circle Png Clipart (933x463), Png Download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06421" y="2173499"/>
            <a:ext cx="2889314" cy="466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6526010" y="4290749"/>
            <a:ext cx="1013393" cy="101339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011742" flipV="1">
            <a:off x="3929784" y="4275309"/>
            <a:ext cx="1148591" cy="114859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842176" flipV="1">
            <a:off x="1115480" y="4165821"/>
            <a:ext cx="1013393" cy="101339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1702745">
            <a:off x="4020876" y="2629593"/>
            <a:ext cx="1012024" cy="101202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1291464" flipV="1">
            <a:off x="1705178" y="2574399"/>
            <a:ext cx="1013393" cy="101339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429251" y="5240021"/>
            <a:ext cx="2042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T-Levels? 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3635772" y="5574250"/>
            <a:ext cx="270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Traineeship?</a:t>
            </a:r>
            <a:endParaRPr lang="en-GB" dirty="0"/>
          </a:p>
        </p:txBody>
      </p:sp>
      <p:sp>
        <p:nvSpPr>
          <p:cNvPr id="14" name="TextBox 13">
            <a:hlinkClick r:id="rId3" action="ppaction://hlinksldjump"/>
          </p:cNvPr>
          <p:cNvSpPr txBox="1"/>
          <p:nvPr/>
        </p:nvSpPr>
        <p:spPr>
          <a:xfrm>
            <a:off x="3906866" y="2306182"/>
            <a:ext cx="2258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Apprenticeship? </a:t>
            </a:r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525069" y="2009868"/>
            <a:ext cx="2844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Technical/vocational qualification?</a:t>
            </a:r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270179" y="5262938"/>
            <a:ext cx="2496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Applied qualification?</a:t>
            </a:r>
            <a:endParaRPr lang="en-GB" dirty="0"/>
          </a:p>
        </p:txBody>
      </p:sp>
      <p:pic>
        <p:nvPicPr>
          <p:cNvPr id="21" name="Picture 22" descr="Drawn Circle White Png - Hand Drawn Circle Png Clipart (933x463), Png Download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413" y="3457791"/>
            <a:ext cx="6080633" cy="737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2" descr="Drawn Circle White Png - Hand Drawn Circle Png Clipart (933x463), Png Download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57071" y="2187344"/>
            <a:ext cx="2763562" cy="447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2" descr="Drawn Circle White Png - Hand Drawn Circle Png Clipart (933x463), Png Download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70884" y="5119555"/>
            <a:ext cx="3011043" cy="493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2" descr="Drawn Circle White Png - Hand Drawn Circle Png Clipart (933x463), Png Download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31118" y="1657758"/>
            <a:ext cx="3592626" cy="992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2" descr="Drawn Circle White Png - Hand Drawn Circle Png Clipart (933x463), Png Download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87982" y="5471138"/>
            <a:ext cx="2763562" cy="488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2" descr="Drawn Circle White Png - Hand Drawn Circle Png Clipart (933x463), Png Download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56937" y="5142822"/>
            <a:ext cx="2763562" cy="511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211580" y="3266445"/>
            <a:ext cx="1481666" cy="1200329"/>
          </a:xfrm>
          <a:prstGeom prst="rect">
            <a:avLst/>
          </a:prstGeom>
          <a:noFill/>
          <a:ln w="57150">
            <a:solidFill>
              <a:srgbClr val="D75020"/>
            </a:solidFill>
          </a:ln>
        </p:spPr>
        <p:txBody>
          <a:bodyPr wrap="square" rtlCol="0">
            <a:spAutoFit/>
          </a:bodyPr>
          <a:lstStyle/>
          <a:p>
            <a:r>
              <a:rPr lang="en-GB" i="1" dirty="0" smtClean="0">
                <a:solidFill>
                  <a:srgbClr val="DA5120"/>
                </a:solidFill>
              </a:rPr>
              <a:t>Click an option for more information</a:t>
            </a:r>
            <a:endParaRPr lang="en-GB" i="1" dirty="0">
              <a:solidFill>
                <a:srgbClr val="DA5120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130416" flipV="1">
            <a:off x="6951601" y="3394831"/>
            <a:ext cx="659076" cy="65907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488083" y="3218725"/>
            <a:ext cx="19247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D75020"/>
                </a:solidFill>
                <a:hlinkClick r:id="rId19" action="ppaction://hlinksldjump"/>
              </a:rPr>
              <a:t>Royal Holloway </a:t>
            </a:r>
          </a:p>
          <a:p>
            <a:r>
              <a:rPr lang="en-GB" dirty="0" smtClean="0">
                <a:solidFill>
                  <a:srgbClr val="D75020"/>
                </a:solidFill>
                <a:hlinkClick r:id="rId19" action="ppaction://hlinksldjump"/>
              </a:rPr>
              <a:t>post 16 options</a:t>
            </a:r>
          </a:p>
          <a:p>
            <a:r>
              <a:rPr lang="en-GB" dirty="0" smtClean="0">
                <a:solidFill>
                  <a:srgbClr val="D75020"/>
                </a:solidFill>
                <a:hlinkClick r:id="rId19" action="ppaction://hlinksldjump"/>
              </a:rPr>
              <a:t> video</a:t>
            </a:r>
            <a:endParaRPr lang="en-GB" dirty="0">
              <a:solidFill>
                <a:srgbClr val="D750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788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000" dirty="0" smtClean="0"/>
              <a:t>Scan the QR code for more information or click the home button to return to the post 16 options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9BB3D-90E4-C946-BCF9-8FBC622A1A06}" type="slidenum">
              <a:rPr lang="en-GB" smtClean="0"/>
              <a:t>4</a:t>
            </a:fld>
            <a:endParaRPr lang="en-GB" dirty="0"/>
          </a:p>
        </p:txBody>
      </p:sp>
      <p:pic>
        <p:nvPicPr>
          <p:cNvPr id="11" name="Picture 22" descr="Drawn Circle White Png - Hand Drawn Circle Png Clipart (933x463), Png Download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32467" y="1745158"/>
            <a:ext cx="5470792" cy="769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574259" y="1829826"/>
            <a:ext cx="33260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/>
              <a:t>A-levels </a:t>
            </a:r>
            <a:endParaRPr lang="en-GB" sz="4400" dirty="0"/>
          </a:p>
        </p:txBody>
      </p:sp>
      <p:sp>
        <p:nvSpPr>
          <p:cNvPr id="14" name="Action Button: Home 13">
            <a:hlinkClick r:id="rId4" action="ppaction://hlinksldjump" highlightClick="1"/>
          </p:cNvPr>
          <p:cNvSpPr/>
          <p:nvPr/>
        </p:nvSpPr>
        <p:spPr>
          <a:xfrm>
            <a:off x="7479966" y="1462262"/>
            <a:ext cx="1464182" cy="1595774"/>
          </a:xfrm>
          <a:prstGeom prst="actionButtonHome">
            <a:avLst/>
          </a:prstGeom>
          <a:solidFill>
            <a:schemeClr val="tx2"/>
          </a:solidFill>
          <a:ln>
            <a:solidFill>
              <a:srgbClr val="D7502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745074">
            <a:off x="4193297" y="2654035"/>
            <a:ext cx="673455" cy="67345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47992" y="3401465"/>
            <a:ext cx="7677942" cy="83099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An academic qualification, similar in style to GCSE’s, that prepares you for further study. </a:t>
            </a:r>
            <a:endParaRPr lang="en-GB" sz="2400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745074">
            <a:off x="719576" y="5208264"/>
            <a:ext cx="673455" cy="67345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745074">
            <a:off x="4350236" y="5056839"/>
            <a:ext cx="673455" cy="67345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745074">
            <a:off x="7775937" y="5174096"/>
            <a:ext cx="673455" cy="67345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350864" y="5811113"/>
            <a:ext cx="33106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u="sng" dirty="0" smtClean="0">
                <a:solidFill>
                  <a:srgbClr val="D75020"/>
                </a:solidFill>
              </a:rPr>
              <a:t>University/College </a:t>
            </a:r>
            <a:endParaRPr lang="en-GB" sz="3200" u="sng" dirty="0">
              <a:solidFill>
                <a:srgbClr val="D7502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538198" y="5745642"/>
            <a:ext cx="11489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u="sng" dirty="0" smtClean="0">
                <a:solidFill>
                  <a:srgbClr val="D75020"/>
                </a:solidFill>
              </a:rPr>
              <a:t>Work</a:t>
            </a:r>
            <a:endParaRPr lang="en-GB" sz="3200" u="sng" dirty="0">
              <a:solidFill>
                <a:srgbClr val="D7502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6008" y="5811114"/>
            <a:ext cx="289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u="sng" dirty="0" smtClean="0">
                <a:solidFill>
                  <a:srgbClr val="D75020"/>
                </a:solidFill>
              </a:rPr>
              <a:t>Apprenticeship</a:t>
            </a:r>
            <a:endParaRPr lang="en-GB" sz="3200" u="sng" dirty="0">
              <a:solidFill>
                <a:srgbClr val="D7502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146160" y="4349587"/>
            <a:ext cx="2949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/>
              <a:t>Leads to…</a:t>
            </a:r>
            <a:endParaRPr lang="en-GB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07" y="1462262"/>
            <a:ext cx="1674130" cy="1674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11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25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25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25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75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825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 animBg="1"/>
      <p:bldP spid="16" grpId="0" animBg="1"/>
      <p:bldP spid="17" grpId="0"/>
      <p:bldP spid="18" grpId="0"/>
      <p:bldP spid="22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000" dirty="0" smtClean="0"/>
              <a:t>Scan the QR code for more information or click the home button to return to the post 16 options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9BB3D-90E4-C946-BCF9-8FBC622A1A06}" type="slidenum">
              <a:rPr lang="en-GB" smtClean="0"/>
              <a:t>5</a:t>
            </a:fld>
            <a:endParaRPr lang="en-GB" dirty="0"/>
          </a:p>
        </p:txBody>
      </p:sp>
      <p:pic>
        <p:nvPicPr>
          <p:cNvPr id="11" name="Picture 22" descr="Drawn Circle White Png - Hand Drawn Circle Png Clipart (933x463), Png Download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32467" y="1745158"/>
            <a:ext cx="5470792" cy="769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574259" y="1829826"/>
            <a:ext cx="33260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/>
              <a:t>T</a:t>
            </a:r>
            <a:r>
              <a:rPr lang="en-GB" sz="4400" dirty="0" smtClean="0"/>
              <a:t>-levels </a:t>
            </a:r>
            <a:endParaRPr lang="en-GB" sz="44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745074">
            <a:off x="4223846" y="2608940"/>
            <a:ext cx="613467" cy="61346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47992" y="3287041"/>
            <a:ext cx="7677942" cy="120032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A technical study programme , equivalent to 3 a-level, with an industry placement that makes up 20% of the course. T-levels are designed to give you the skills employers require </a:t>
            </a:r>
            <a:endParaRPr lang="en-GB" sz="2400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745074">
            <a:off x="827088" y="5240590"/>
            <a:ext cx="673455" cy="67345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745074">
            <a:off x="4350234" y="5169349"/>
            <a:ext cx="673455" cy="67345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745074">
            <a:off x="7596206" y="5196762"/>
            <a:ext cx="673455" cy="67345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309004" y="5747716"/>
            <a:ext cx="33106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u="sng" dirty="0" smtClean="0">
                <a:solidFill>
                  <a:srgbClr val="D75020"/>
                </a:solidFill>
              </a:rPr>
              <a:t>University/College </a:t>
            </a:r>
            <a:endParaRPr lang="en-GB" sz="3200" u="sng" dirty="0">
              <a:solidFill>
                <a:srgbClr val="D7502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460672" y="5747716"/>
            <a:ext cx="11489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u="sng" dirty="0" smtClean="0">
                <a:solidFill>
                  <a:srgbClr val="D75020"/>
                </a:solidFill>
              </a:rPr>
              <a:t>Work</a:t>
            </a:r>
            <a:endParaRPr lang="en-GB" sz="3200" u="sng" dirty="0">
              <a:solidFill>
                <a:srgbClr val="D7502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4667" y="5761093"/>
            <a:ext cx="289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u="sng" dirty="0" smtClean="0">
                <a:solidFill>
                  <a:srgbClr val="D75020"/>
                </a:solidFill>
              </a:rPr>
              <a:t>Apprenticeship</a:t>
            </a:r>
            <a:endParaRPr lang="en-GB" sz="3200" u="sng" dirty="0">
              <a:solidFill>
                <a:srgbClr val="D75020"/>
              </a:solidFill>
            </a:endParaRPr>
          </a:p>
        </p:txBody>
      </p:sp>
      <p:sp>
        <p:nvSpPr>
          <p:cNvPr id="23" name="Action Button: Home 22">
            <a:hlinkClick r:id="rId5" action="ppaction://hlinksldjump" highlightClick="1"/>
          </p:cNvPr>
          <p:cNvSpPr/>
          <p:nvPr/>
        </p:nvSpPr>
        <p:spPr>
          <a:xfrm>
            <a:off x="7862999" y="1604944"/>
            <a:ext cx="1092200" cy="1049867"/>
          </a:xfrm>
          <a:prstGeom prst="actionButtonHome">
            <a:avLst/>
          </a:prstGeom>
          <a:solidFill>
            <a:schemeClr val="tx2"/>
          </a:solidFill>
          <a:ln>
            <a:solidFill>
              <a:srgbClr val="D7502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2319867" y="4501899"/>
            <a:ext cx="48175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/>
              <a:t>Leads to…</a:t>
            </a:r>
            <a:endParaRPr lang="en-GB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460" y="1470656"/>
            <a:ext cx="1747204" cy="1649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895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25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75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25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75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6" grpId="0" animBg="1"/>
      <p:bldP spid="17" grpId="0"/>
      <p:bldP spid="18" grpId="0"/>
      <p:bldP spid="22" grpId="0"/>
      <p:bldP spid="23" grpId="0" animBg="1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000" dirty="0" smtClean="0"/>
              <a:t>Scan the QR code for more information or click the home button to return to the post 16 options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9BB3D-90E4-C946-BCF9-8FBC622A1A06}" type="slidenum">
              <a:rPr lang="en-GB" smtClean="0"/>
              <a:t>6</a:t>
            </a:fld>
            <a:endParaRPr lang="en-GB" dirty="0"/>
          </a:p>
        </p:txBody>
      </p:sp>
      <p:pic>
        <p:nvPicPr>
          <p:cNvPr id="11" name="Picture 22" descr="Drawn Circle White Png - Hand Drawn Circle Png Clipart (933x463), Png Download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402" y="1610898"/>
            <a:ext cx="5470792" cy="1025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023925" y="1838186"/>
            <a:ext cx="33260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/>
              <a:t>Traineeship </a:t>
            </a:r>
            <a:endParaRPr lang="en-GB" sz="44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745074">
            <a:off x="4193297" y="2654035"/>
            <a:ext cx="673455" cy="67345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47992" y="3401465"/>
            <a:ext cx="7677942" cy="83099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Work focused study programme that prepares you for work for or an apprenticeship </a:t>
            </a:r>
            <a:endParaRPr lang="en-GB" sz="2400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745074">
            <a:off x="2125806" y="5210868"/>
            <a:ext cx="673455" cy="67345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745074">
            <a:off x="6355465" y="5210868"/>
            <a:ext cx="673455" cy="67345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216028" y="5745642"/>
            <a:ext cx="11489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u="sng" dirty="0" smtClean="0">
                <a:solidFill>
                  <a:srgbClr val="D75020"/>
                </a:solidFill>
              </a:rPr>
              <a:t>Work</a:t>
            </a:r>
            <a:endParaRPr lang="en-GB" sz="3200" u="sng" dirty="0">
              <a:solidFill>
                <a:srgbClr val="D7502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315198" y="5745642"/>
            <a:ext cx="289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u="sng" dirty="0" smtClean="0">
                <a:solidFill>
                  <a:srgbClr val="D75020"/>
                </a:solidFill>
              </a:rPr>
              <a:t>Apprenticeship</a:t>
            </a:r>
            <a:endParaRPr lang="en-GB" sz="3200" u="sng" dirty="0">
              <a:solidFill>
                <a:srgbClr val="D75020"/>
              </a:solidFill>
            </a:endParaRPr>
          </a:p>
        </p:txBody>
      </p:sp>
      <p:sp>
        <p:nvSpPr>
          <p:cNvPr id="23" name="Action Button: Home 22">
            <a:hlinkClick r:id="rId5" action="ppaction://hlinksldjump" highlightClick="1"/>
          </p:cNvPr>
          <p:cNvSpPr/>
          <p:nvPr/>
        </p:nvSpPr>
        <p:spPr>
          <a:xfrm>
            <a:off x="7862999" y="1730843"/>
            <a:ext cx="1092200" cy="1049867"/>
          </a:xfrm>
          <a:prstGeom prst="actionButtonHome">
            <a:avLst/>
          </a:prstGeom>
          <a:solidFill>
            <a:schemeClr val="tx2"/>
          </a:solidFill>
          <a:ln>
            <a:solidFill>
              <a:srgbClr val="D7502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 rot="10800000" flipV="1">
            <a:off x="3189026" y="4439040"/>
            <a:ext cx="27766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/>
              <a:t>Leads to…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916" y="1418444"/>
            <a:ext cx="1936007" cy="1868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697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25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75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25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6" grpId="0" animBg="1"/>
      <p:bldP spid="18" grpId="0"/>
      <p:bldP spid="22" grpId="0"/>
      <p:bldP spid="23" grpId="0" animBg="1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000" dirty="0" smtClean="0"/>
              <a:t>Scan the QR code for more information or click the home button to return to the post 16 options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9BB3D-90E4-C946-BCF9-8FBC622A1A06}" type="slidenum">
              <a:rPr lang="en-GB" smtClean="0"/>
              <a:t>7</a:t>
            </a:fld>
            <a:endParaRPr lang="en-GB" dirty="0"/>
          </a:p>
        </p:txBody>
      </p:sp>
      <p:pic>
        <p:nvPicPr>
          <p:cNvPr id="11" name="Picture 22" descr="Drawn Circle White Png - Hand Drawn Circle Png Clipart (933x463), Png Download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4533" y="1489568"/>
            <a:ext cx="5868726" cy="1025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590800" y="1829826"/>
            <a:ext cx="43095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Applied qualification </a:t>
            </a:r>
            <a:endParaRPr lang="en-GB" sz="32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745074">
            <a:off x="4193297" y="2654035"/>
            <a:ext cx="673455" cy="67345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47992" y="3401465"/>
            <a:ext cx="7677942" cy="120032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Qualifications that prepare you for further study by combining academic learning with practical skills that give you a broad overview of the working sector</a:t>
            </a:r>
            <a:endParaRPr lang="en-GB" sz="2400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745074">
            <a:off x="797805" y="5339011"/>
            <a:ext cx="673455" cy="67345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745074">
            <a:off x="4365056" y="5229690"/>
            <a:ext cx="673455" cy="67345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745074">
            <a:off x="7609095" y="5339011"/>
            <a:ext cx="673455" cy="67345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350864" y="5859516"/>
            <a:ext cx="33106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u="sng" dirty="0" smtClean="0">
                <a:solidFill>
                  <a:srgbClr val="D75020"/>
                </a:solidFill>
              </a:rPr>
              <a:t>University/College </a:t>
            </a:r>
            <a:endParaRPr lang="en-GB" sz="3200" u="sng" dirty="0">
              <a:solidFill>
                <a:srgbClr val="D7502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454255" y="5859515"/>
            <a:ext cx="11489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u="sng" dirty="0" smtClean="0">
                <a:solidFill>
                  <a:srgbClr val="D75020"/>
                </a:solidFill>
              </a:rPr>
              <a:t>Work</a:t>
            </a:r>
            <a:endParaRPr lang="en-GB" sz="3200" u="sng" dirty="0">
              <a:solidFill>
                <a:srgbClr val="D7502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6008" y="5859516"/>
            <a:ext cx="289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u="sng" dirty="0" smtClean="0">
                <a:solidFill>
                  <a:srgbClr val="D75020"/>
                </a:solidFill>
              </a:rPr>
              <a:t>Apprenticeship</a:t>
            </a:r>
            <a:endParaRPr lang="en-GB" sz="3200" u="sng" dirty="0">
              <a:solidFill>
                <a:srgbClr val="D75020"/>
              </a:solidFill>
            </a:endParaRPr>
          </a:p>
        </p:txBody>
      </p:sp>
      <p:sp>
        <p:nvSpPr>
          <p:cNvPr id="23" name="Action Button: Home 22">
            <a:hlinkClick r:id="rId5" action="ppaction://hlinksldjump" highlightClick="1"/>
          </p:cNvPr>
          <p:cNvSpPr/>
          <p:nvPr/>
        </p:nvSpPr>
        <p:spPr>
          <a:xfrm>
            <a:off x="7838604" y="1582544"/>
            <a:ext cx="1092200" cy="1049867"/>
          </a:xfrm>
          <a:prstGeom prst="actionButtonHome">
            <a:avLst/>
          </a:prstGeom>
          <a:solidFill>
            <a:schemeClr val="tx2"/>
          </a:solidFill>
          <a:ln>
            <a:solidFill>
              <a:srgbClr val="D7502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3766772" y="4632282"/>
            <a:ext cx="19575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200" dirty="0"/>
              <a:t>Leads to…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16" y="1462444"/>
            <a:ext cx="1793500" cy="1780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580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25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75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25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75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6" grpId="0" animBg="1"/>
      <p:bldP spid="17" grpId="0"/>
      <p:bldP spid="18" grpId="0"/>
      <p:bldP spid="22" grpId="0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000" dirty="0" smtClean="0"/>
              <a:t>Scan the QR code for more information or click the home button to return to the post 16 options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9BB3D-90E4-C946-BCF9-8FBC622A1A06}" type="slidenum">
              <a:rPr lang="en-GB" smtClean="0"/>
              <a:t>8</a:t>
            </a:fld>
            <a:endParaRPr lang="en-GB" dirty="0"/>
          </a:p>
        </p:txBody>
      </p:sp>
      <p:pic>
        <p:nvPicPr>
          <p:cNvPr id="11" name="Picture 22" descr="Drawn Circle White Png - Hand Drawn Circle Png Clipart (933x463), Png Download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32467" y="1745158"/>
            <a:ext cx="5470792" cy="769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709333" y="1829826"/>
            <a:ext cx="419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/>
              <a:t>Apprenticeship </a:t>
            </a:r>
            <a:endParaRPr lang="en-GB" sz="44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745074">
            <a:off x="4193297" y="2654035"/>
            <a:ext cx="673455" cy="67345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47992" y="3401465"/>
            <a:ext cx="7677942" cy="46166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A job that provides training and a salary</a:t>
            </a:r>
            <a:endParaRPr lang="en-GB" sz="2400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745074">
            <a:off x="765671" y="4839480"/>
            <a:ext cx="673455" cy="67345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745074">
            <a:off x="4350235" y="4804764"/>
            <a:ext cx="673455" cy="67345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745074">
            <a:off x="7600109" y="4830360"/>
            <a:ext cx="673455" cy="67345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684501" y="5481649"/>
            <a:ext cx="33106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u="sng" dirty="0" smtClean="0">
                <a:solidFill>
                  <a:srgbClr val="D75020"/>
                </a:solidFill>
              </a:rPr>
              <a:t>University/College </a:t>
            </a:r>
            <a:endParaRPr lang="en-GB" sz="2800" u="sng" dirty="0">
              <a:solidFill>
                <a:srgbClr val="D7502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470464" y="5492126"/>
            <a:ext cx="11489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u="sng" dirty="0" smtClean="0">
                <a:solidFill>
                  <a:srgbClr val="D75020"/>
                </a:solidFill>
              </a:rPr>
              <a:t>Work</a:t>
            </a:r>
            <a:endParaRPr lang="en-GB" sz="2800" u="sng" dirty="0">
              <a:solidFill>
                <a:srgbClr val="D7502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5464877"/>
            <a:ext cx="41092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u="sng" dirty="0" smtClean="0">
                <a:solidFill>
                  <a:srgbClr val="D75020"/>
                </a:solidFill>
              </a:rPr>
              <a:t>Higher level/ degree apprenticeship</a:t>
            </a:r>
            <a:endParaRPr lang="en-GB" sz="2800" u="sng" dirty="0">
              <a:solidFill>
                <a:srgbClr val="D75020"/>
              </a:solidFill>
            </a:endParaRPr>
          </a:p>
        </p:txBody>
      </p:sp>
      <p:sp>
        <p:nvSpPr>
          <p:cNvPr id="23" name="Action Button: Home 22">
            <a:hlinkClick r:id="rId5" action="ppaction://hlinksldjump" highlightClick="1"/>
          </p:cNvPr>
          <p:cNvSpPr/>
          <p:nvPr/>
        </p:nvSpPr>
        <p:spPr>
          <a:xfrm>
            <a:off x="7862999" y="1730843"/>
            <a:ext cx="1092200" cy="1049867"/>
          </a:xfrm>
          <a:prstGeom prst="actionButtonHome">
            <a:avLst/>
          </a:prstGeom>
          <a:solidFill>
            <a:schemeClr val="tx2"/>
          </a:solidFill>
          <a:ln>
            <a:solidFill>
              <a:srgbClr val="D7502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3508356" y="3863130"/>
            <a:ext cx="21788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600" dirty="0"/>
              <a:t>Leads to…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104" y="1397539"/>
            <a:ext cx="1925871" cy="1909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576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25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75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25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75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25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6" grpId="0" animBg="1"/>
      <p:bldP spid="17" grpId="0"/>
      <p:bldP spid="18" grpId="0"/>
      <p:bldP spid="22" grpId="0"/>
      <p:bldP spid="23" grpId="0" animBg="1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000" dirty="0" smtClean="0"/>
              <a:t>Scan the QR code for more information or click the home button to return to the post 16 options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9BB3D-90E4-C946-BCF9-8FBC622A1A06}" type="slidenum">
              <a:rPr lang="en-GB" smtClean="0"/>
              <a:t>9</a:t>
            </a:fld>
            <a:endParaRPr lang="en-GB" dirty="0"/>
          </a:p>
        </p:txBody>
      </p:sp>
      <p:pic>
        <p:nvPicPr>
          <p:cNvPr id="11" name="Picture 22" descr="Drawn Circle White Png - Hand Drawn Circle Png Clipart (933x463), Png Download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9539" y="1719087"/>
            <a:ext cx="6859390" cy="768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305798" y="1918676"/>
            <a:ext cx="5164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Technical/vocational qualification</a:t>
            </a:r>
            <a:endParaRPr lang="en-GB" sz="28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745074">
            <a:off x="4193297" y="2654035"/>
            <a:ext cx="673455" cy="67345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47992" y="3401465"/>
            <a:ext cx="7677942" cy="83099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Qualifications which teach you how to do tasks specifically related to the industry and role you want to be in</a:t>
            </a:r>
            <a:endParaRPr lang="en-GB" sz="2400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745074">
            <a:off x="789847" y="5034120"/>
            <a:ext cx="673455" cy="67345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745074">
            <a:off x="4350234" y="5036802"/>
            <a:ext cx="673455" cy="67345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745074">
            <a:off x="7573499" y="5050970"/>
            <a:ext cx="673455" cy="67345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025194" y="5646883"/>
            <a:ext cx="14901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u="sng" dirty="0" smtClean="0">
                <a:solidFill>
                  <a:srgbClr val="D75020"/>
                </a:solidFill>
              </a:rPr>
              <a:t>College </a:t>
            </a:r>
            <a:endParaRPr lang="en-GB" sz="3200" u="sng" dirty="0">
              <a:solidFill>
                <a:srgbClr val="D7502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454697" y="5651020"/>
            <a:ext cx="11489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u="sng" dirty="0" smtClean="0">
                <a:solidFill>
                  <a:srgbClr val="D75020"/>
                </a:solidFill>
              </a:rPr>
              <a:t>Work</a:t>
            </a:r>
            <a:endParaRPr lang="en-GB" sz="3200" u="sng" dirty="0">
              <a:solidFill>
                <a:srgbClr val="D7502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6008" y="5688390"/>
            <a:ext cx="289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u="sng" dirty="0" smtClean="0">
                <a:solidFill>
                  <a:srgbClr val="D75020"/>
                </a:solidFill>
              </a:rPr>
              <a:t>Apprenticeship</a:t>
            </a:r>
            <a:endParaRPr lang="en-GB" sz="3200" u="sng" dirty="0">
              <a:solidFill>
                <a:srgbClr val="D75020"/>
              </a:solidFill>
            </a:endParaRPr>
          </a:p>
        </p:txBody>
      </p:sp>
      <p:sp>
        <p:nvSpPr>
          <p:cNvPr id="23" name="Action Button: Home 22">
            <a:hlinkClick r:id="rId5" action="ppaction://hlinksldjump" highlightClick="1"/>
          </p:cNvPr>
          <p:cNvSpPr/>
          <p:nvPr/>
        </p:nvSpPr>
        <p:spPr>
          <a:xfrm>
            <a:off x="7862999" y="1655352"/>
            <a:ext cx="1092200" cy="1049867"/>
          </a:xfrm>
          <a:prstGeom prst="actionButtonHome">
            <a:avLst/>
          </a:prstGeom>
          <a:solidFill>
            <a:schemeClr val="tx2"/>
          </a:solidFill>
          <a:ln>
            <a:solidFill>
              <a:srgbClr val="D7502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3708167" y="4290375"/>
            <a:ext cx="19575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200" dirty="0"/>
              <a:t>Leads to…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69" y="1543359"/>
            <a:ext cx="1602739" cy="166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265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25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75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25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75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6" grpId="0" animBg="1"/>
      <p:bldP spid="17" grpId="0"/>
      <p:bldP spid="18" grpId="0"/>
      <p:bldP spid="22" grpId="0"/>
      <p:bldP spid="2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RHUL Primary Colour Palette">
      <a:dk1>
        <a:sysClr val="windowText" lastClr="000000"/>
      </a:dk1>
      <a:lt1>
        <a:sysClr val="window" lastClr="FFFFFF"/>
      </a:lt1>
      <a:dk2>
        <a:srgbClr val="202A30"/>
      </a:dk2>
      <a:lt2>
        <a:srgbClr val="E7E6E6"/>
      </a:lt2>
      <a:accent1>
        <a:srgbClr val="EB641E"/>
      </a:accent1>
      <a:accent2>
        <a:srgbClr val="D72D2D"/>
      </a:accent2>
      <a:accent3>
        <a:srgbClr val="9857AE"/>
      </a:accent3>
      <a:accent4>
        <a:srgbClr val="00A648"/>
      </a:accent4>
      <a:accent5>
        <a:srgbClr val="00A69E"/>
      </a:accent5>
      <a:accent6>
        <a:srgbClr val="009ED7"/>
      </a:accent6>
      <a:hlink>
        <a:srgbClr val="000000"/>
      </a:hlink>
      <a:folHlink>
        <a:srgbClr val="954F72"/>
      </a:folHlink>
    </a:clrScheme>
    <a:fontScheme name="Office 2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5879</TotalTime>
  <Words>598</Words>
  <Application>Microsoft Office PowerPoint</Application>
  <PresentationFormat>On-screen Show (4:3)</PresentationFormat>
  <Paragraphs>108</Paragraphs>
  <Slides>12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corbel</vt:lpstr>
      <vt:lpstr>corbel</vt:lpstr>
      <vt:lpstr>Lucida Grande</vt:lpstr>
      <vt:lpstr>Wingdings</vt:lpstr>
      <vt:lpstr>Office Theme</vt:lpstr>
      <vt:lpstr>Post 16 Options </vt:lpstr>
      <vt:lpstr>Post 16 Options</vt:lpstr>
      <vt:lpstr>Post 16 Options</vt:lpstr>
      <vt:lpstr>Scan the QR code for more information or click the home button to return to the post 16 options</vt:lpstr>
      <vt:lpstr>Scan the QR code for more information or click the home button to return to the post 16 options</vt:lpstr>
      <vt:lpstr>Scan the QR code for more information or click the home button to return to the post 16 options</vt:lpstr>
      <vt:lpstr>Scan the QR code for more information or click the home button to return to the post 16 options</vt:lpstr>
      <vt:lpstr>Scan the QR code for more information or click the home button to return to the post 16 options</vt:lpstr>
      <vt:lpstr>Scan the QR code for more information or click the home button to return to the post 16 options</vt:lpstr>
      <vt:lpstr>Royal Holloway Post 16 options guide </vt:lpstr>
      <vt:lpstr>Next steps after this session… 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Plummer, Jonathan</cp:lastModifiedBy>
  <cp:revision>342</cp:revision>
  <cp:lastPrinted>2016-11-21T14:52:36Z</cp:lastPrinted>
  <dcterms:created xsi:type="dcterms:W3CDTF">2013-08-15T13:27:17Z</dcterms:created>
  <dcterms:modified xsi:type="dcterms:W3CDTF">2021-12-09T13:53:08Z</dcterms:modified>
</cp:coreProperties>
</file>